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0"/>
  </p:notesMasterIdLst>
  <p:sldIdLst>
    <p:sldId id="265" r:id="rId2"/>
    <p:sldId id="346" r:id="rId3"/>
    <p:sldId id="297" r:id="rId4"/>
    <p:sldId id="295" r:id="rId5"/>
    <p:sldId id="294" r:id="rId6"/>
    <p:sldId id="293" r:id="rId7"/>
    <p:sldId id="347" r:id="rId8"/>
    <p:sldId id="291" r:id="rId9"/>
    <p:sldId id="298" r:id="rId10"/>
    <p:sldId id="290" r:id="rId11"/>
    <p:sldId id="289" r:id="rId12"/>
    <p:sldId id="288" r:id="rId13"/>
    <p:sldId id="287" r:id="rId14"/>
    <p:sldId id="286" r:id="rId15"/>
    <p:sldId id="285" r:id="rId16"/>
    <p:sldId id="284" r:id="rId17"/>
    <p:sldId id="283" r:id="rId18"/>
    <p:sldId id="282" r:id="rId19"/>
    <p:sldId id="281" r:id="rId20"/>
    <p:sldId id="303" r:id="rId21"/>
    <p:sldId id="302" r:id="rId22"/>
    <p:sldId id="301" r:id="rId23"/>
    <p:sldId id="300" r:id="rId24"/>
    <p:sldId id="307" r:id="rId25"/>
    <p:sldId id="348" r:id="rId26"/>
    <p:sldId id="305" r:id="rId27"/>
    <p:sldId id="304" r:id="rId28"/>
    <p:sldId id="299" r:id="rId29"/>
    <p:sldId id="312" r:id="rId30"/>
    <p:sldId id="311" r:id="rId31"/>
    <p:sldId id="310" r:id="rId32"/>
    <p:sldId id="309" r:id="rId33"/>
    <p:sldId id="352" r:id="rId34"/>
    <p:sldId id="349" r:id="rId35"/>
    <p:sldId id="315" r:id="rId36"/>
    <p:sldId id="280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53" r:id="rId45"/>
    <p:sldId id="324" r:id="rId46"/>
    <p:sldId id="325" r:id="rId47"/>
    <p:sldId id="326" r:id="rId48"/>
    <p:sldId id="327" r:id="rId49"/>
    <p:sldId id="328" r:id="rId50"/>
    <p:sldId id="351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06" r:id="rId60"/>
    <p:sldId id="350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268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1AE6C-F626-41B1-83F8-493B8F2129C8}">
          <p14:sldIdLst>
            <p14:sldId id="265"/>
          </p14:sldIdLst>
        </p14:section>
        <p14:section name="1" id="{8753EEB6-8B01-485E-8D4A-82012A27346D}">
          <p14:sldIdLst>
            <p14:sldId id="346"/>
            <p14:sldId id="297"/>
            <p14:sldId id="295"/>
            <p14:sldId id="294"/>
            <p14:sldId id="293"/>
            <p14:sldId id="347"/>
            <p14:sldId id="291"/>
            <p14:sldId id="298"/>
            <p14:sldId id="290"/>
            <p14:sldId id="289"/>
            <p14:sldId id="288"/>
            <p14:sldId id="287"/>
            <p14:sldId id="286"/>
            <p14:sldId id="285"/>
            <p14:sldId id="284"/>
            <p14:sldId id="283"/>
            <p14:sldId id="282"/>
            <p14:sldId id="281"/>
            <p14:sldId id="303"/>
            <p14:sldId id="302"/>
            <p14:sldId id="301"/>
            <p14:sldId id="300"/>
            <p14:sldId id="307"/>
          </p14:sldIdLst>
        </p14:section>
        <p14:section name="2" id="{D9DF0262-065F-428A-A96E-02872F2947D6}">
          <p14:sldIdLst>
            <p14:sldId id="348"/>
            <p14:sldId id="305"/>
            <p14:sldId id="304"/>
            <p14:sldId id="299"/>
            <p14:sldId id="312"/>
            <p14:sldId id="311"/>
            <p14:sldId id="310"/>
            <p14:sldId id="309"/>
            <p14:sldId id="352"/>
          </p14:sldIdLst>
        </p14:section>
        <p14:section name="3" id="{8E837388-05DC-40AD-8850-E57EADAD3444}">
          <p14:sldIdLst>
            <p14:sldId id="349"/>
            <p14:sldId id="315"/>
            <p14:sldId id="280"/>
            <p14:sldId id="316"/>
            <p14:sldId id="317"/>
            <p14:sldId id="318"/>
            <p14:sldId id="319"/>
            <p14:sldId id="320"/>
            <p14:sldId id="321"/>
            <p14:sldId id="322"/>
            <p14:sldId id="353"/>
            <p14:sldId id="324"/>
            <p14:sldId id="325"/>
            <p14:sldId id="326"/>
            <p14:sldId id="327"/>
            <p14:sldId id="328"/>
          </p14:sldIdLst>
        </p14:section>
        <p14:section name="4" id="{52CEDA99-B461-4CFA-B849-A080123BA6C3}">
          <p14:sldIdLst>
            <p14:sldId id="351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06"/>
          </p14:sldIdLst>
        </p14:section>
        <p14:section name="5" id="{AF8FDF02-5156-44FC-9F56-5172B90117AE}">
          <p14:sldIdLst>
            <p14:sldId id="350"/>
            <p14:sldId id="339"/>
            <p14:sldId id="340"/>
            <p14:sldId id="341"/>
            <p14:sldId id="342"/>
            <p14:sldId id="343"/>
            <p14:sldId id="344"/>
            <p14:sldId id="345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1601" autoAdjust="0"/>
  </p:normalViewPr>
  <p:slideViewPr>
    <p:cSldViewPr snapToGrid="0">
      <p:cViewPr varScale="1">
        <p:scale>
          <a:sx n="63" d="100"/>
          <a:sy n="63" d="100"/>
        </p:scale>
        <p:origin x="106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2434-CB82-4DA4-AA8E-DF619CD30E2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0D7B1-066F-4CF3-A16F-4B901EF601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8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0D7B1-066F-4CF3-A16F-4B901EF601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1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65605" cy="585111"/>
          </a:xfrm>
          <a:prstGeom prst="rect">
            <a:avLst/>
          </a:prstGeom>
        </p:spPr>
        <p:txBody>
          <a:bodyPr/>
          <a:lstStyle>
            <a:lvl1pPr>
              <a:defRPr sz="4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5044"/>
            <a:ext cx="7886700" cy="4561919"/>
          </a:xfr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</a:defRPr>
            </a:lvl1pPr>
            <a:lvl2pPr>
              <a:lnSpc>
                <a:spcPct val="80000"/>
              </a:lnSpc>
              <a:defRPr>
                <a:latin typeface="+mn-lt"/>
              </a:defRPr>
            </a:lvl2pPr>
            <a:lvl3pPr>
              <a:lnSpc>
                <a:spcPct val="80000"/>
              </a:lnSpc>
              <a:defRPr>
                <a:latin typeface="+mn-lt"/>
              </a:defRPr>
            </a:lvl3pPr>
            <a:lvl4pPr>
              <a:lnSpc>
                <a:spcPct val="80000"/>
              </a:lnSpc>
              <a:defRPr>
                <a:latin typeface="+mn-lt"/>
              </a:defRPr>
            </a:lvl4pPr>
            <a:lvl5pPr>
              <a:lnSpc>
                <a:spcPct val="80000"/>
              </a:lnSpc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28596" y="1071546"/>
            <a:ext cx="8286808" cy="7143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剪去单角的矩形 12"/>
          <p:cNvSpPr/>
          <p:nvPr userDrawn="1"/>
        </p:nvSpPr>
        <p:spPr>
          <a:xfrm>
            <a:off x="428596" y="928670"/>
            <a:ext cx="3357586" cy="142876"/>
          </a:xfrm>
          <a:prstGeom prst="snip1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9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55738" cy="5851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624567" y="1128156"/>
            <a:ext cx="2843028" cy="9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2020/2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Beilun Wang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8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2020/2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Beilun</a:t>
            </a:r>
            <a:r>
              <a:rPr lang="en-US" altLang="zh-CN" dirty="0"/>
              <a:t> Wang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B758-60BF-4E88-A44B-832C929787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77" y="101169"/>
            <a:ext cx="536139" cy="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90" r:id="rId5"/>
    <p:sldLayoutId id="21474836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ing.acm.org/multimedia.cf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816735" y="4141470"/>
            <a:ext cx="5511165" cy="206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cs typeface="+mn-ea"/>
                <a:sym typeface="+mn-lt"/>
              </a:rPr>
              <a:t>Dr. </a:t>
            </a:r>
            <a:r>
              <a:rPr lang="en-US" sz="2400" spc="-85" dirty="0">
                <a:cs typeface="+mn-ea"/>
                <a:sym typeface="+mn-lt"/>
              </a:rPr>
              <a:t>Beilun Wang</a:t>
            </a:r>
            <a:r>
              <a:rPr sz="2400" spc="55" dirty="0">
                <a:cs typeface="+mn-ea"/>
                <a:sym typeface="+mn-lt"/>
              </a:rPr>
              <a:t> </a:t>
            </a:r>
            <a:endParaRPr sz="2400" dirty="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cs typeface="+mn-ea"/>
              <a:sym typeface="+mn-lt"/>
            </a:endParaRPr>
          </a:p>
          <a:p>
            <a:pPr marL="12700" marR="5080" indent="829310">
              <a:lnSpc>
                <a:spcPct val="114000"/>
              </a:lnSpc>
              <a:tabLst>
                <a:tab pos="1995170" algn="l"/>
              </a:tabLst>
            </a:pPr>
            <a:r>
              <a:rPr lang="en-US" sz="2400" spc="-10" dirty="0">
                <a:cs typeface="+mn-ea"/>
                <a:sym typeface="+mn-lt"/>
              </a:rPr>
              <a:t>         </a:t>
            </a:r>
            <a:r>
              <a:rPr lang="en-US" sz="2400" spc="-10" dirty="0" smtClean="0">
                <a:cs typeface="+mn-ea"/>
                <a:sym typeface="+mn-lt"/>
              </a:rPr>
              <a:t>Southeast </a:t>
            </a:r>
            <a:r>
              <a:rPr sz="2400" spc="-10" dirty="0">
                <a:cs typeface="+mn-ea"/>
                <a:sym typeface="+mn-lt"/>
              </a:rPr>
              <a:t>University </a:t>
            </a:r>
            <a:r>
              <a:rPr sz="2400" spc="-5" dirty="0">
                <a:cs typeface="+mn-ea"/>
                <a:sym typeface="+mn-lt"/>
              </a:rPr>
              <a:t> 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solidFill>
                  <a:schemeClr val="tx1"/>
                </a:solidFill>
                <a:cs typeface="+mn-ea"/>
                <a:sym typeface="+mn-lt"/>
              </a:rPr>
              <a:t>               School</a:t>
            </a:r>
            <a:r>
              <a:rPr sz="2400" spc="-5" dirty="0">
                <a:cs typeface="+mn-ea"/>
                <a:sym typeface="+mn-lt"/>
              </a:rPr>
              <a:t> of </a:t>
            </a:r>
            <a:r>
              <a:rPr sz="2400" spc="-5" dirty="0" smtClean="0">
                <a:cs typeface="+mn-ea"/>
                <a:sym typeface="+mn-lt"/>
              </a:rPr>
              <a:t>Computer</a:t>
            </a:r>
            <a:r>
              <a:rPr sz="2400" spc="-80" dirty="0" smtClean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Science </a:t>
            </a:r>
          </a:p>
          <a:p>
            <a:pPr marL="0" marR="5080" lvl="0" indent="0">
              <a:lnSpc>
                <a:spcPct val="114000"/>
              </a:lnSpc>
              <a:buNone/>
              <a:tabLst>
                <a:tab pos="1995170" algn="l"/>
              </a:tabLst>
            </a:pPr>
            <a:r>
              <a:rPr lang="en-US" sz="2400" spc="-5" dirty="0">
                <a:cs typeface="+mn-ea"/>
                <a:sym typeface="+mn-lt"/>
              </a:rPr>
              <a:t>                           and Engineering</a:t>
            </a: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" y="1244600"/>
            <a:ext cx="8986517" cy="873760"/>
          </a:xfrm>
          <a:prstGeom prst="rect">
            <a:avLst/>
          </a:prstGeom>
        </p:spPr>
        <p:txBody>
          <a:bodyPr vert="horz" wrap="square" lIns="0" tIns="9627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203835">
              <a:lnSpc>
                <a:spcPts val="6070"/>
              </a:lnSpc>
            </a:pPr>
            <a:r>
              <a:rPr lang="en-US" sz="5300" spc="50" dirty="0">
                <a:ea typeface="+mn-ea"/>
                <a:cs typeface="+mn-ea"/>
                <a:sym typeface="+mn-lt"/>
              </a:rPr>
              <a:t>Machine</a:t>
            </a:r>
            <a:r>
              <a:rPr lang="en-US" sz="5300" spc="-35" dirty="0">
                <a:ea typeface="+mn-ea"/>
                <a:cs typeface="+mn-ea"/>
                <a:sym typeface="+mn-lt"/>
              </a:rPr>
              <a:t> </a:t>
            </a:r>
            <a:r>
              <a:rPr lang="en-US" sz="5300" spc="45" dirty="0">
                <a:ea typeface="+mn-ea"/>
                <a:cs typeface="+mn-ea"/>
                <a:sym typeface="+mn-lt"/>
              </a:rPr>
              <a:t>Learning</a:t>
            </a:r>
            <a:endParaRPr lang="en-US" sz="5300" dirty="0">
              <a:ea typeface="+mn-ea"/>
              <a:cs typeface="+mn-ea"/>
              <a:sym typeface="+mn-lt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1496217" y="2227460"/>
            <a:ext cx="6355715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sz="5300" b="0" spc="3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Lecture </a:t>
            </a:r>
            <a:r>
              <a:rPr lang="en-US" altLang="zh-CN" sz="530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20</a:t>
            </a:r>
            <a:r>
              <a:rPr sz="5300" b="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:</a:t>
            </a:r>
            <a:r>
              <a:rPr lang="en-US" sz="5300" b="0" spc="3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 </a:t>
            </a:r>
            <a:r>
              <a:rPr lang="en-US" altLang="zh-CN" sz="5400" spc="-25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lt"/>
              </a:rPr>
              <a:t>Review</a:t>
            </a:r>
            <a:endParaRPr lang="en-US" altLang="zh-CN" sz="5400" dirty="0">
              <a:latin typeface="Calibri Light" panose="020F0302020204030204" pitchFamily="34" charset="0"/>
              <a:cs typeface="Calibri Light" panose="020F030202020403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0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ea typeface="+mn-ea"/>
                <a:cs typeface="+mn-ea"/>
                <a:sym typeface="+mn-lt"/>
              </a:rPr>
              <a:t>Machine Learning in </a:t>
            </a:r>
            <a:r>
              <a:rPr lang="en-US" altLang="zh-CN" dirty="0">
                <a:ea typeface="+mn-ea"/>
                <a:cs typeface="+mn-ea"/>
                <a:sym typeface="+mn-lt"/>
              </a:rPr>
              <a:t>a</a:t>
            </a:r>
            <a:r>
              <a:rPr lang="en-US" altLang="zh-CN" spc="-4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Nutshell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6066971" y="1891242"/>
            <a:ext cx="2691016" cy="7557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cs typeface="+mn-ea"/>
                <a:sym typeface="+mn-lt"/>
              </a:rPr>
              <a:t>ML </a:t>
            </a:r>
            <a:r>
              <a:rPr sz="2400" spc="-15" dirty="0">
                <a:cs typeface="+mn-ea"/>
                <a:sym typeface="+mn-lt"/>
              </a:rPr>
              <a:t>grew </a:t>
            </a:r>
            <a:r>
              <a:rPr sz="2400" spc="-5" dirty="0">
                <a:cs typeface="+mn-ea"/>
                <a:sym typeface="+mn-lt"/>
              </a:rPr>
              <a:t>out</a:t>
            </a:r>
            <a:r>
              <a:rPr sz="2400" spc="-70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of  </a:t>
            </a:r>
            <a:r>
              <a:rPr sz="2400" spc="-10" dirty="0">
                <a:cs typeface="+mn-ea"/>
                <a:sym typeface="+mn-lt"/>
              </a:rPr>
              <a:t>work </a:t>
            </a:r>
            <a:r>
              <a:rPr sz="2400" spc="-5" dirty="0">
                <a:cs typeface="+mn-ea"/>
                <a:sym typeface="+mn-lt"/>
              </a:rPr>
              <a:t>in</a:t>
            </a:r>
            <a:r>
              <a:rPr sz="2400" spc="-20" dirty="0">
                <a:cs typeface="+mn-ea"/>
                <a:sym typeface="+mn-lt"/>
              </a:rPr>
              <a:t> </a:t>
            </a:r>
            <a:r>
              <a:rPr sz="2400" spc="-5" dirty="0">
                <a:cs typeface="+mn-ea"/>
                <a:sym typeface="+mn-lt"/>
              </a:rPr>
              <a:t>AI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6066971" y="3162166"/>
            <a:ext cx="3002858" cy="22531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400" spc="-10" dirty="0">
                <a:cs typeface="+mn-ea"/>
                <a:sym typeface="+mn-lt"/>
              </a:rPr>
              <a:t>Optimize </a:t>
            </a:r>
            <a:r>
              <a:rPr sz="2400" dirty="0" smtClean="0">
                <a:cs typeface="+mn-ea"/>
                <a:sym typeface="+mn-lt"/>
              </a:rPr>
              <a:t>a </a:t>
            </a:r>
            <a:r>
              <a:rPr sz="2400" spc="-5" dirty="0">
                <a:cs typeface="+mn-ea"/>
                <a:sym typeface="+mn-lt"/>
              </a:rPr>
              <a:t>performance criterion </a:t>
            </a:r>
            <a:r>
              <a:rPr sz="2400" spc="-5" dirty="0" smtClean="0">
                <a:cs typeface="+mn-ea"/>
                <a:sym typeface="+mn-lt"/>
              </a:rPr>
              <a:t>using </a:t>
            </a:r>
            <a:r>
              <a:rPr sz="2400" spc="-15" dirty="0">
                <a:cs typeface="+mn-ea"/>
                <a:sym typeface="+mn-lt"/>
              </a:rPr>
              <a:t>example </a:t>
            </a:r>
            <a:r>
              <a:rPr sz="2400" spc="-10" dirty="0">
                <a:cs typeface="+mn-ea"/>
                <a:sym typeface="+mn-lt"/>
              </a:rPr>
              <a:t>data </a:t>
            </a:r>
            <a:r>
              <a:rPr sz="2400" dirty="0" smtClean="0">
                <a:cs typeface="+mn-ea"/>
                <a:sym typeface="+mn-lt"/>
              </a:rPr>
              <a:t>or </a:t>
            </a:r>
            <a:r>
              <a:rPr sz="2400" spc="-10" dirty="0">
                <a:cs typeface="+mn-ea"/>
                <a:sym typeface="+mn-lt"/>
              </a:rPr>
              <a:t>past</a:t>
            </a:r>
            <a:r>
              <a:rPr sz="2400" dirty="0">
                <a:cs typeface="+mn-ea"/>
                <a:sym typeface="+mn-lt"/>
              </a:rPr>
              <a:t> </a:t>
            </a:r>
            <a:r>
              <a:rPr sz="2400" spc="-10" dirty="0" smtClean="0">
                <a:cs typeface="+mn-ea"/>
                <a:sym typeface="+mn-lt"/>
              </a:rPr>
              <a:t>experience</a:t>
            </a:r>
            <a:endParaRPr lang="en-US" sz="2400" spc="-10" dirty="0" smtClean="0">
              <a:cs typeface="+mn-ea"/>
              <a:sym typeface="+mn-lt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endParaRPr lang="en-US" sz="2400" spc="-10" dirty="0">
              <a:cs typeface="+mn-ea"/>
              <a:sym typeface="+mn-lt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lang="en-US" sz="2400" dirty="0">
                <a:cs typeface="+mn-ea"/>
                <a:sym typeface="+mn-lt"/>
              </a:rPr>
              <a:t>Aiming to generalize to </a:t>
            </a:r>
            <a:r>
              <a:rPr lang="en-US" sz="2400" dirty="0" smtClean="0">
                <a:cs typeface="+mn-ea"/>
                <a:sym typeface="+mn-lt"/>
              </a:rPr>
              <a:t>unseen data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23" y="1544957"/>
            <a:ext cx="3060857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Five </a:t>
            </a:r>
            <a:r>
              <a:rPr lang="en-US" altLang="zh-CN" spc="-35" dirty="0">
                <a:ea typeface="+mn-ea"/>
                <a:cs typeface="+mn-ea"/>
                <a:sym typeface="+mn-lt"/>
              </a:rPr>
              <a:t>Tribes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of </a:t>
            </a:r>
            <a:r>
              <a:rPr lang="en-US" altLang="zh-CN" dirty="0">
                <a:ea typeface="+mn-ea"/>
                <a:cs typeface="+mn-ea"/>
                <a:sym typeface="+mn-lt"/>
              </a:rPr>
              <a:t>Machine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Learning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91934"/>
              </p:ext>
            </p:extLst>
          </p:nvPr>
        </p:nvGraphicFramePr>
        <p:xfrm>
          <a:off x="308293" y="1999000"/>
          <a:ext cx="8527414" cy="2635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Tribe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Key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Algorithm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Symbolists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Logic,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philosophy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Inverse</a:t>
                      </a: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deduction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Connectionists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Neuroscience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Backpropagation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Evolutionists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Evolutionary</a:t>
                      </a:r>
                      <a:r>
                        <a:rPr sz="24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biology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Genetic</a:t>
                      </a:r>
                      <a:r>
                        <a:rPr sz="24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programming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Bayesians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69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Statistics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69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Probabilistic</a:t>
                      </a:r>
                      <a:r>
                        <a:rPr sz="24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inference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69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Analogizers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Psychology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Kernel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machines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4"/>
          <p:cNvSpPr txBox="1"/>
          <p:nvPr/>
        </p:nvSpPr>
        <p:spPr>
          <a:xfrm>
            <a:off x="1888489" y="5306948"/>
            <a:ext cx="47675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cs typeface="+mn-ea"/>
                <a:sym typeface="+mn-lt"/>
              </a:rPr>
              <a:t>SRC: </a:t>
            </a:r>
            <a:r>
              <a:rPr sz="2000" spc="-20" dirty="0">
                <a:cs typeface="+mn-ea"/>
                <a:sym typeface="+mn-lt"/>
              </a:rPr>
              <a:t>Pedro </a:t>
            </a:r>
            <a:r>
              <a:rPr sz="2000" spc="-10" dirty="0">
                <a:cs typeface="+mn-ea"/>
                <a:sym typeface="+mn-lt"/>
              </a:rPr>
              <a:t>Domingos </a:t>
            </a:r>
            <a:r>
              <a:rPr sz="2000" spc="-5" dirty="0">
                <a:cs typeface="+mn-ea"/>
                <a:sym typeface="+mn-lt"/>
              </a:rPr>
              <a:t>ACM </a:t>
            </a:r>
            <a:r>
              <a:rPr sz="2000" spc="-15" dirty="0">
                <a:cs typeface="+mn-ea"/>
                <a:sym typeface="+mn-lt"/>
              </a:rPr>
              <a:t>Webinar </a:t>
            </a:r>
            <a:r>
              <a:rPr sz="2000" spc="-10" dirty="0">
                <a:cs typeface="+mn-ea"/>
                <a:sym typeface="+mn-lt"/>
              </a:rPr>
              <a:t>Nov </a:t>
            </a:r>
            <a:r>
              <a:rPr sz="2000" spc="-5" dirty="0">
                <a:cs typeface="+mn-ea"/>
                <a:sym typeface="+mn-lt"/>
              </a:rPr>
              <a:t>2015 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+mn-ea"/>
                <a:sym typeface="+mn-lt"/>
                <a:hlinkClick r:id="rId2"/>
              </a:rPr>
              <a:t>http://learning.acm.org/multimedia.cfm</a:t>
            </a:r>
            <a:endParaRPr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16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" dirty="0">
                <a:ea typeface="+mn-ea"/>
                <a:cs typeface="+mn-ea"/>
                <a:sym typeface="+mn-lt"/>
              </a:rPr>
              <a:t>Symbolists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857200" y="1669844"/>
            <a:ext cx="2143125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6190436" y="1669844"/>
            <a:ext cx="2133599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13"/>
          <p:cNvSpPr txBox="1"/>
          <p:nvPr/>
        </p:nvSpPr>
        <p:spPr>
          <a:xfrm>
            <a:off x="1005484" y="4267247"/>
            <a:ext cx="1896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solidFill>
                  <a:srgbClr val="1F497D"/>
                </a:solidFill>
                <a:cs typeface="+mn-ea"/>
                <a:sym typeface="+mn-lt"/>
              </a:rPr>
              <a:t>Tom</a:t>
            </a:r>
            <a:r>
              <a:rPr sz="2800" spc="-5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10" dirty="0">
                <a:solidFill>
                  <a:srgbClr val="1F497D"/>
                </a:solidFill>
                <a:cs typeface="+mn-ea"/>
                <a:sym typeface="+mn-lt"/>
              </a:rPr>
              <a:t>Mitchell</a:t>
            </a:r>
            <a:endParaRPr sz="2800">
              <a:cs typeface="+mn-ea"/>
              <a:sym typeface="+mn-lt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3374340" y="4267247"/>
            <a:ext cx="2466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1F497D"/>
                </a:solidFill>
                <a:cs typeface="+mn-ea"/>
                <a:sym typeface="+mn-lt"/>
              </a:rPr>
              <a:t>Steve</a:t>
            </a:r>
            <a:r>
              <a:rPr sz="2800" spc="-5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10" dirty="0">
                <a:solidFill>
                  <a:srgbClr val="1F497D"/>
                </a:solidFill>
                <a:cs typeface="+mn-ea"/>
                <a:sym typeface="+mn-lt"/>
              </a:rPr>
              <a:t>Muggleton</a:t>
            </a:r>
            <a:endParaRPr sz="2800">
              <a:cs typeface="+mn-ea"/>
              <a:sym typeface="+mn-lt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6332337" y="4267247"/>
            <a:ext cx="1894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1F497D"/>
                </a:solidFill>
                <a:cs typeface="+mn-ea"/>
                <a:sym typeface="+mn-lt"/>
              </a:rPr>
              <a:t>Ross</a:t>
            </a:r>
            <a:r>
              <a:rPr sz="2800" spc="-5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Quinlan</a:t>
            </a:r>
            <a:endParaRPr sz="2800">
              <a:cs typeface="+mn-ea"/>
              <a:sym typeface="+mn-lt"/>
            </a:endParaRPr>
          </a:p>
        </p:txBody>
      </p:sp>
      <p:sp>
        <p:nvSpPr>
          <p:cNvPr id="12" name="object 16"/>
          <p:cNvSpPr/>
          <p:nvPr/>
        </p:nvSpPr>
        <p:spPr>
          <a:xfrm>
            <a:off x="3645592" y="1669844"/>
            <a:ext cx="1899574" cy="216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aphicFrame>
        <p:nvGraphicFramePr>
          <p:cNvPr id="1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07536"/>
              </p:ext>
            </p:extLst>
          </p:nvPr>
        </p:nvGraphicFramePr>
        <p:xfrm>
          <a:off x="458963" y="5229751"/>
          <a:ext cx="8527414" cy="883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75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Tribe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Key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Algorithm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Symbolists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Logic,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philosophy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Inverse</a:t>
                      </a: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deduction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8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8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pc="5" dirty="0">
                <a:ea typeface="+mn-ea"/>
                <a:cs typeface="+mn-ea"/>
                <a:sym typeface="+mn-lt"/>
              </a:rPr>
              <a:t>e.g., </a:t>
            </a:r>
            <a:r>
              <a:rPr lang="en-US" altLang="zh-CN" sz="3200" spc="-5" dirty="0">
                <a:ea typeface="+mn-ea"/>
                <a:cs typeface="+mn-ea"/>
                <a:sym typeface="+mn-lt"/>
              </a:rPr>
              <a:t>Decision </a:t>
            </a:r>
            <a:r>
              <a:rPr lang="en-US" altLang="zh-CN" sz="3200" spc="-30" dirty="0">
                <a:ea typeface="+mn-ea"/>
                <a:cs typeface="+mn-ea"/>
                <a:sym typeface="+mn-lt"/>
              </a:rPr>
              <a:t>Tree-building </a:t>
            </a:r>
            <a:r>
              <a:rPr lang="en-US" altLang="zh-CN" sz="3200" spc="-10" dirty="0" smtClean="0">
                <a:ea typeface="+mn-ea"/>
                <a:cs typeface="+mn-ea"/>
                <a:sym typeface="+mn-lt"/>
              </a:rPr>
              <a:t>algorithms </a:t>
            </a:r>
            <a:r>
              <a:rPr lang="en-US" altLang="zh-CN" sz="3200" spc="-5" dirty="0">
                <a:ea typeface="+mn-ea"/>
                <a:cs typeface="+mn-ea"/>
                <a:sym typeface="+mn-lt"/>
              </a:rPr>
              <a:t>(1990s)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ID3: Iterative </a:t>
            </a:r>
            <a:r>
              <a:rPr lang="en-US" altLang="zh-CN" dirty="0" err="1"/>
              <a:t>Dichotomiser</a:t>
            </a:r>
            <a:r>
              <a:rPr lang="en-US" altLang="zh-CN" dirty="0"/>
              <a:t> 3. Developed </a:t>
            </a:r>
            <a:r>
              <a:rPr lang="en-US" altLang="zh-CN" dirty="0" smtClean="0"/>
              <a:t>in </a:t>
            </a:r>
            <a:r>
              <a:rPr lang="en-US" altLang="zh-CN" dirty="0"/>
              <a:t>the 80s by Ross Quinlan.</a:t>
            </a:r>
          </a:p>
          <a:p>
            <a:r>
              <a:rPr lang="en-US" altLang="zh-CN" dirty="0"/>
              <a:t>C4.5: Successor of ID3, also developed by Quinlan (‘93). </a:t>
            </a:r>
            <a:r>
              <a:rPr lang="en-US" altLang="zh-CN" dirty="0" smtClean="0"/>
              <a:t>Main </a:t>
            </a:r>
            <a:r>
              <a:rPr lang="en-US" altLang="zh-CN" dirty="0"/>
              <a:t>improvements over I3D:</a:t>
            </a:r>
          </a:p>
          <a:p>
            <a:endParaRPr lang="en-US" altLang="zh-CN" dirty="0"/>
          </a:p>
          <a:p>
            <a:r>
              <a:rPr lang="en-US" altLang="zh-CN" dirty="0" err="1"/>
              <a:t>Adaboost</a:t>
            </a:r>
            <a:r>
              <a:rPr lang="en-US" altLang="zh-CN" dirty="0"/>
              <a:t>:	by Robert </a:t>
            </a:r>
            <a:r>
              <a:rPr lang="en-US" altLang="zh-CN" dirty="0" err="1"/>
              <a:t>Schapire</a:t>
            </a:r>
            <a:r>
              <a:rPr lang="en-US" altLang="zh-CN" dirty="0"/>
              <a:t> (1999)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4916466" y="4162665"/>
            <a:ext cx="3770334" cy="2193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738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Co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nne</a:t>
            </a:r>
            <a:r>
              <a:rPr lang="en-US" altLang="zh-CN" dirty="0">
                <a:ea typeface="+mn-ea"/>
                <a:cs typeface="+mn-ea"/>
                <a:sym typeface="+mn-lt"/>
              </a:rPr>
              <a:t>ctio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n</a:t>
            </a:r>
            <a:r>
              <a:rPr lang="en-US" altLang="zh-CN" dirty="0">
                <a:ea typeface="+mn-ea"/>
                <a:cs typeface="+mn-ea"/>
                <a:sym typeface="+mn-lt"/>
              </a:rPr>
              <a:t>i</a:t>
            </a:r>
            <a:r>
              <a:rPr lang="en-US" altLang="zh-CN" spc="-50" dirty="0">
                <a:ea typeface="+mn-ea"/>
                <a:cs typeface="+mn-ea"/>
                <a:sym typeface="+mn-lt"/>
              </a:rPr>
              <a:t>s</a:t>
            </a:r>
            <a:r>
              <a:rPr lang="en-US" altLang="zh-CN" dirty="0">
                <a:ea typeface="+mn-ea"/>
                <a:cs typeface="+mn-ea"/>
                <a:sym typeface="+mn-lt"/>
              </a:rPr>
              <a:t>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3448000" y="1536829"/>
            <a:ext cx="1857375" cy="24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781000" y="1527304"/>
            <a:ext cx="1847850" cy="2466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13"/>
          <p:cNvSpPr/>
          <p:nvPr/>
        </p:nvSpPr>
        <p:spPr>
          <a:xfrm>
            <a:off x="6191198" y="1527052"/>
            <a:ext cx="2084802" cy="2457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935939" y="4429507"/>
            <a:ext cx="1689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1F497D"/>
                </a:solidFill>
                <a:cs typeface="+mn-ea"/>
                <a:sym typeface="+mn-lt"/>
              </a:rPr>
              <a:t>Yann</a:t>
            </a:r>
            <a:r>
              <a:rPr sz="2800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LeCun</a:t>
            </a:r>
            <a:endParaRPr sz="2800">
              <a:cs typeface="+mn-ea"/>
              <a:sym typeface="+mn-lt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3424920" y="4429507"/>
            <a:ext cx="1882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1F497D"/>
                </a:solidFill>
                <a:cs typeface="+mn-ea"/>
                <a:sym typeface="+mn-lt"/>
              </a:rPr>
              <a:t>Geoff</a:t>
            </a:r>
            <a:r>
              <a:rPr sz="2800" spc="-5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15" dirty="0">
                <a:solidFill>
                  <a:srgbClr val="1F497D"/>
                </a:solidFill>
                <a:cs typeface="+mn-ea"/>
                <a:sym typeface="+mn-lt"/>
              </a:rPr>
              <a:t>Hinton</a:t>
            </a:r>
            <a:endParaRPr sz="2800">
              <a:cs typeface="+mn-ea"/>
              <a:sym typeface="+mn-lt"/>
            </a:endParaRPr>
          </a:p>
        </p:txBody>
      </p:sp>
      <p:sp>
        <p:nvSpPr>
          <p:cNvPr id="12" name="object 16"/>
          <p:cNvSpPr txBox="1"/>
          <p:nvPr/>
        </p:nvSpPr>
        <p:spPr>
          <a:xfrm>
            <a:off x="6164204" y="4429507"/>
            <a:ext cx="2118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>
                <a:solidFill>
                  <a:srgbClr val="1F497D"/>
                </a:solidFill>
                <a:cs typeface="+mn-ea"/>
                <a:sym typeface="+mn-lt"/>
              </a:rPr>
              <a:t>Yoshua</a:t>
            </a:r>
            <a:r>
              <a:rPr sz="2800" spc="-5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Bengio</a:t>
            </a:r>
            <a:endParaRPr sz="2800">
              <a:cs typeface="+mn-ea"/>
              <a:sym typeface="+mn-lt"/>
            </a:endParaRPr>
          </a:p>
        </p:txBody>
      </p:sp>
      <p:graphicFrame>
        <p:nvGraphicFramePr>
          <p:cNvPr id="1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754378"/>
              </p:ext>
            </p:extLst>
          </p:nvPr>
        </p:nvGraphicFramePr>
        <p:xfrm>
          <a:off x="553308" y="4939773"/>
          <a:ext cx="8527414" cy="883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Tribe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Key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Algorithm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Connectionists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Neuroscience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Backpropagation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62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ea typeface="+mn-ea"/>
                <a:cs typeface="+mn-ea"/>
                <a:sym typeface="+mn-lt"/>
              </a:rPr>
              <a:t>Deep </a:t>
            </a:r>
            <a:r>
              <a:rPr lang="en-US" altLang="zh-CN" dirty="0">
                <a:ea typeface="+mn-ea"/>
                <a:cs typeface="+mn-ea"/>
                <a:sym typeface="+mn-lt"/>
              </a:rPr>
              <a:t>Learning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(CNN) </a:t>
            </a:r>
            <a:r>
              <a:rPr lang="en-US" altLang="zh-CN" dirty="0">
                <a:ea typeface="+mn-ea"/>
                <a:cs typeface="+mn-ea"/>
                <a:sym typeface="+mn-lt"/>
              </a:rPr>
              <a:t>in the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70" dirty="0">
                <a:ea typeface="+mn-ea"/>
                <a:cs typeface="+mn-ea"/>
                <a:sym typeface="+mn-lt"/>
              </a:rPr>
              <a:t>90’s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  <a:tab pos="3199765" algn="l"/>
              </a:tabLst>
            </a:pPr>
            <a:r>
              <a:rPr lang="en-US" altLang="zh-CN" spc="-55" dirty="0">
                <a:cs typeface="+mn-ea"/>
                <a:sym typeface="+mn-lt"/>
              </a:rPr>
              <a:t>Prof. Yann </a:t>
            </a:r>
            <a:r>
              <a:rPr lang="en-US" altLang="zh-CN" dirty="0" err="1">
                <a:cs typeface="+mn-ea"/>
                <a:sym typeface="+mn-lt"/>
              </a:rPr>
              <a:t>LeCun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spc="-20" dirty="0">
                <a:cs typeface="+mn-ea"/>
                <a:sym typeface="+mn-lt"/>
              </a:rPr>
              <a:t>invented </a:t>
            </a:r>
            <a:r>
              <a:rPr lang="en-US" altLang="zh-CN" spc="-10" dirty="0">
                <a:cs typeface="+mn-ea"/>
                <a:sym typeface="+mn-lt"/>
              </a:rPr>
              <a:t>Convolutional </a:t>
            </a:r>
            <a:r>
              <a:rPr lang="en-US" altLang="zh-CN" spc="-15" dirty="0">
                <a:cs typeface="+mn-ea"/>
                <a:sym typeface="+mn-lt"/>
              </a:rPr>
              <a:t>Neural  Networks</a:t>
            </a:r>
            <a:r>
              <a:rPr lang="en-US" altLang="zh-CN" spc="5" dirty="0">
                <a:cs typeface="+mn-ea"/>
                <a:sym typeface="+mn-lt"/>
              </a:rPr>
              <a:t> </a:t>
            </a:r>
            <a:r>
              <a:rPr lang="en-US" altLang="zh-CN" spc="-5" dirty="0">
                <a:cs typeface="+mn-ea"/>
                <a:sym typeface="+mn-lt"/>
              </a:rPr>
              <a:t>(CNN) </a:t>
            </a:r>
            <a:r>
              <a:rPr lang="en-US" altLang="zh-CN" dirty="0">
                <a:cs typeface="+mn-ea"/>
                <a:sym typeface="+mn-lt"/>
              </a:rPr>
              <a:t>in 1998</a:t>
            </a: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pc="-20" dirty="0">
                <a:cs typeface="+mn-ea"/>
                <a:sym typeface="+mn-lt"/>
              </a:rPr>
              <a:t>First </a:t>
            </a:r>
            <a:r>
              <a:rPr lang="en-US" altLang="zh-CN" spc="-5" dirty="0">
                <a:cs typeface="+mn-ea"/>
                <a:sym typeface="+mn-lt"/>
              </a:rPr>
              <a:t>NN </a:t>
            </a:r>
            <a:r>
              <a:rPr lang="en-US" altLang="zh-CN" spc="-10" dirty="0">
                <a:cs typeface="+mn-ea"/>
                <a:sym typeface="+mn-lt"/>
              </a:rPr>
              <a:t>successfully trained </a:t>
            </a:r>
            <a:r>
              <a:rPr lang="en-US" altLang="zh-CN" dirty="0">
                <a:cs typeface="+mn-ea"/>
                <a:sym typeface="+mn-lt"/>
              </a:rPr>
              <a:t>with </a:t>
            </a:r>
            <a:r>
              <a:rPr lang="en-US" altLang="zh-CN" spc="-15" dirty="0">
                <a:cs typeface="+mn-ea"/>
                <a:sym typeface="+mn-lt"/>
              </a:rPr>
              <a:t>many</a:t>
            </a:r>
            <a:r>
              <a:rPr lang="en-US" altLang="zh-CN" spc="50" dirty="0">
                <a:cs typeface="+mn-ea"/>
                <a:sym typeface="+mn-lt"/>
              </a:rPr>
              <a:t> </a:t>
            </a:r>
            <a:r>
              <a:rPr lang="en-US" altLang="zh-CN" spc="-30" dirty="0">
                <a:cs typeface="+mn-ea"/>
                <a:sym typeface="+mn-lt"/>
              </a:rPr>
              <a:t>layers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304867" y="3744121"/>
            <a:ext cx="8776259" cy="1744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63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" dirty="0">
                <a:cs typeface="+mn-ea"/>
                <a:sym typeface="+mn-lt"/>
              </a:rPr>
              <a:t>Evolutionists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723900" y="1485900"/>
            <a:ext cx="2083593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6362700" y="1485900"/>
            <a:ext cx="1774767" cy="266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13"/>
          <p:cNvSpPr txBox="1"/>
          <p:nvPr/>
        </p:nvSpPr>
        <p:spPr>
          <a:xfrm>
            <a:off x="1030262" y="4592319"/>
            <a:ext cx="14465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John</a:t>
            </a:r>
            <a:r>
              <a:rPr sz="2800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40" dirty="0">
                <a:solidFill>
                  <a:srgbClr val="1F497D"/>
                </a:solidFill>
                <a:cs typeface="+mn-ea"/>
                <a:sym typeface="+mn-lt"/>
              </a:rPr>
              <a:t>Koza</a:t>
            </a:r>
            <a:endParaRPr sz="2800">
              <a:cs typeface="+mn-ea"/>
              <a:sym typeface="+mn-lt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3575335" y="4589271"/>
            <a:ext cx="18980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John</a:t>
            </a:r>
            <a:r>
              <a:rPr sz="2800" spc="-5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Holland</a:t>
            </a:r>
            <a:endParaRPr sz="2800">
              <a:cs typeface="+mn-ea"/>
              <a:sym typeface="+mn-lt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6424635" y="4589271"/>
            <a:ext cx="1633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F497D"/>
                </a:solidFill>
                <a:cs typeface="+mn-ea"/>
                <a:sym typeface="+mn-lt"/>
              </a:rPr>
              <a:t>Hod</a:t>
            </a:r>
            <a:r>
              <a:rPr sz="2800" spc="-7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Lipson</a:t>
            </a:r>
            <a:endParaRPr sz="2800">
              <a:cs typeface="+mn-ea"/>
              <a:sym typeface="+mn-lt"/>
            </a:endParaRPr>
          </a:p>
        </p:txBody>
      </p:sp>
      <p:sp>
        <p:nvSpPr>
          <p:cNvPr id="12" name="object 16"/>
          <p:cNvSpPr/>
          <p:nvPr/>
        </p:nvSpPr>
        <p:spPr>
          <a:xfrm>
            <a:off x="3384946" y="1485900"/>
            <a:ext cx="2400300" cy="2667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aphicFrame>
        <p:nvGraphicFramePr>
          <p:cNvPr id="1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113"/>
              </p:ext>
            </p:extLst>
          </p:nvPr>
        </p:nvGraphicFramePr>
        <p:xfrm>
          <a:off x="314860" y="5292151"/>
          <a:ext cx="8527414" cy="876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Tribe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Key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Algorithm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Evolutionists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Evolutionary</a:t>
                      </a:r>
                      <a:r>
                        <a:rPr sz="24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biology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Genetic</a:t>
                      </a:r>
                      <a:r>
                        <a:rPr sz="24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programming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01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ea typeface="+mn-ea"/>
                <a:cs typeface="+mn-ea"/>
                <a:sym typeface="+mn-lt"/>
              </a:rPr>
              <a:t>Genetic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Algorithms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730903" y="1295400"/>
            <a:ext cx="5682193" cy="4724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81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0" dirty="0">
                <a:ea typeface="+mn-ea"/>
                <a:cs typeface="+mn-ea"/>
                <a:sym typeface="+mn-lt"/>
              </a:rPr>
              <a:t>Bayesians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3533725" y="1517444"/>
            <a:ext cx="2081588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6276925" y="1517444"/>
            <a:ext cx="2100262" cy="2400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13"/>
          <p:cNvSpPr/>
          <p:nvPr/>
        </p:nvSpPr>
        <p:spPr>
          <a:xfrm>
            <a:off x="790523" y="1517444"/>
            <a:ext cx="2044274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564465" y="4343447"/>
            <a:ext cx="2559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1F497D"/>
                </a:solidFill>
                <a:cs typeface="+mn-ea"/>
                <a:sym typeface="+mn-lt"/>
              </a:rPr>
              <a:t>David</a:t>
            </a:r>
            <a:r>
              <a:rPr sz="2800" spc="-5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15" dirty="0">
                <a:solidFill>
                  <a:srgbClr val="1F497D"/>
                </a:solidFill>
                <a:cs typeface="+mn-ea"/>
                <a:sym typeface="+mn-lt"/>
              </a:rPr>
              <a:t>Heckerman</a:t>
            </a:r>
            <a:endParaRPr sz="2800">
              <a:cs typeface="+mn-ea"/>
              <a:sym typeface="+mn-lt"/>
            </a:endParaRPr>
          </a:p>
        </p:txBody>
      </p:sp>
      <p:sp>
        <p:nvSpPr>
          <p:cNvPr id="12" name="object 15"/>
          <p:cNvSpPr txBox="1"/>
          <p:nvPr/>
        </p:nvSpPr>
        <p:spPr>
          <a:xfrm>
            <a:off x="3731755" y="4343447"/>
            <a:ext cx="1668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Judea</a:t>
            </a:r>
            <a:r>
              <a:rPr sz="2800" spc="-7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15" dirty="0">
                <a:solidFill>
                  <a:srgbClr val="1F497D"/>
                </a:solidFill>
                <a:cs typeface="+mn-ea"/>
                <a:sym typeface="+mn-lt"/>
              </a:rPr>
              <a:t>Pearl</a:t>
            </a:r>
            <a:endParaRPr sz="2800">
              <a:cs typeface="+mn-ea"/>
              <a:sym typeface="+mn-lt"/>
            </a:endParaRPr>
          </a:p>
        </p:txBody>
      </p:sp>
      <p:sp>
        <p:nvSpPr>
          <p:cNvPr id="13" name="object 16"/>
          <p:cNvSpPr txBox="1"/>
          <p:nvPr/>
        </p:nvSpPr>
        <p:spPr>
          <a:xfrm>
            <a:off x="6205049" y="4343447"/>
            <a:ext cx="2221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Michael</a:t>
            </a:r>
            <a:r>
              <a:rPr sz="2800" spc="-7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10" dirty="0">
                <a:solidFill>
                  <a:srgbClr val="1F497D"/>
                </a:solidFill>
                <a:cs typeface="+mn-ea"/>
                <a:sym typeface="+mn-lt"/>
              </a:rPr>
              <a:t>Jordan</a:t>
            </a:r>
            <a:endParaRPr sz="2800">
              <a:cs typeface="+mn-ea"/>
              <a:sym typeface="+mn-lt"/>
            </a:endParaRPr>
          </a:p>
        </p:txBody>
      </p:sp>
      <p:graphicFrame>
        <p:nvGraphicFramePr>
          <p:cNvPr id="1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62361"/>
              </p:ext>
            </p:extLst>
          </p:nvPr>
        </p:nvGraphicFramePr>
        <p:xfrm>
          <a:off x="401315" y="5069696"/>
          <a:ext cx="8527414" cy="876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Tribe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Key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Algorithm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Bayesians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Statistics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Probabilistic</a:t>
                      </a:r>
                      <a:r>
                        <a:rPr sz="24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inference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97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ea typeface="+mn-ea"/>
                <a:cs typeface="+mn-ea"/>
                <a:sym typeface="+mn-lt"/>
              </a:rPr>
              <a:t>Probabilistic</a:t>
            </a:r>
            <a:r>
              <a:rPr lang="en-US" altLang="zh-CN" spc="-6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Inference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762000" y="1676400"/>
            <a:ext cx="7523949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88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ea typeface="+mn-ea"/>
                <a:cs typeface="+mn-ea"/>
                <a:sym typeface="+mn-lt"/>
              </a:rPr>
              <a:t>Final</a:t>
            </a:r>
            <a:r>
              <a:rPr lang="en-US" altLang="zh-CN" spc="-6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Review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Five Tribes of Machine Learning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ea typeface="+mn-ea"/>
                <a:cs typeface="+mn-ea"/>
                <a:sym typeface="+mn-lt"/>
              </a:rPr>
              <a:t>Review of ML methods covered so far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Regression (supervised)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Classification (supervised)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Unsupervised models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Learning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theory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0" y="1524000"/>
            <a:ext cx="711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/>
          <p:cNvSpPr/>
          <p:nvPr/>
        </p:nvSpPr>
        <p:spPr>
          <a:xfrm>
            <a:off x="4572000" y="3016747"/>
            <a:ext cx="4469842" cy="3339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ea typeface="+mn-ea"/>
                <a:cs typeface="+mn-ea"/>
                <a:sym typeface="+mn-lt"/>
              </a:rPr>
              <a:t>Reasoning </a:t>
            </a:r>
            <a:r>
              <a:rPr lang="en-US" altLang="zh-CN" dirty="0">
                <a:ea typeface="+mn-ea"/>
                <a:cs typeface="+mn-ea"/>
                <a:sym typeface="+mn-lt"/>
              </a:rPr>
              <a:t>with</a:t>
            </a:r>
            <a:r>
              <a:rPr lang="en-US" altLang="zh-CN" spc="-6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uncertainty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4040" y="1372335"/>
            <a:ext cx="7886700" cy="456191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+mn-ea"/>
                <a:cs typeface="+mn-ea"/>
                <a:sym typeface="+mn-lt"/>
              </a:rPr>
              <a:t>“Bayesian network” was termed by Judea Pearl in 1985</a:t>
            </a:r>
          </a:p>
          <a:p>
            <a:r>
              <a:rPr lang="en-US" altLang="zh-CN" sz="2400" dirty="0">
                <a:ea typeface="+mn-ea"/>
                <a:cs typeface="+mn-ea"/>
                <a:sym typeface="+mn-lt"/>
              </a:rPr>
              <a:t>Bayes' conditioning is the basis for updating information in the graph</a:t>
            </a:r>
          </a:p>
          <a:p>
            <a:r>
              <a:rPr lang="en-US" altLang="zh-CN" sz="2400" dirty="0">
                <a:ea typeface="+mn-ea"/>
                <a:cs typeface="+mn-ea"/>
                <a:sym typeface="+mn-lt"/>
              </a:rPr>
              <a:t>The distinction between causal and evidential modes of reasoning</a:t>
            </a:r>
          </a:p>
          <a:p>
            <a:r>
              <a:rPr lang="en-US" altLang="zh-CN" sz="2400" dirty="0">
                <a:ea typeface="+mn-ea"/>
                <a:cs typeface="+mn-ea"/>
                <a:sym typeface="+mn-lt"/>
              </a:rPr>
              <a:t>In the late 1980s, established as a </a:t>
            </a:r>
          </a:p>
          <a:p>
            <a:pPr marL="0" indent="0">
              <a:buNone/>
            </a:pPr>
            <a:r>
              <a:rPr lang="en-US" altLang="zh-CN" sz="2400" dirty="0">
                <a:ea typeface="+mn-ea"/>
                <a:cs typeface="+mn-ea"/>
                <a:sym typeface="+mn-lt"/>
              </a:rPr>
              <a:t>    field of study.</a:t>
            </a:r>
          </a:p>
          <a:p>
            <a:pPr lvl="1"/>
            <a:r>
              <a:rPr lang="en-US" altLang="zh-CN" sz="2000" dirty="0">
                <a:ea typeface="+mn-ea"/>
                <a:cs typeface="+mn-ea"/>
                <a:sym typeface="+mn-lt"/>
              </a:rPr>
              <a:t>Pearl's Probabilistic Reasoning 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+mn-ea"/>
                <a:cs typeface="+mn-ea"/>
                <a:sym typeface="+mn-lt"/>
              </a:rPr>
              <a:t>    in Intelligent </a:t>
            </a:r>
            <a:r>
              <a:rPr lang="en-US" altLang="zh-CN" sz="2000" dirty="0" err="1">
                <a:ea typeface="+mn-ea"/>
                <a:cs typeface="+mn-ea"/>
                <a:sym typeface="+mn-lt"/>
              </a:rPr>
              <a:t>Sy</a:t>
            </a:r>
            <a:endParaRPr lang="en-US" altLang="zh-CN" sz="2000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sz="2000" dirty="0">
                <a:ea typeface="+mn-ea"/>
                <a:cs typeface="+mn-ea"/>
                <a:sym typeface="+mn-lt"/>
              </a:rPr>
              <a:t>Neapolitan's Probabilistic 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+mn-ea"/>
                <a:cs typeface="+mn-ea"/>
                <a:sym typeface="+mn-lt"/>
              </a:rPr>
              <a:t>    Reasoning  in Expert</a:t>
            </a:r>
          </a:p>
          <a:p>
            <a:endParaRPr lang="zh-CN" altLang="en-US" sz="24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73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Analyzers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1"/>
          <p:cNvSpPr/>
          <p:nvPr/>
        </p:nvSpPr>
        <p:spPr>
          <a:xfrm>
            <a:off x="590550" y="1514976"/>
            <a:ext cx="1752600" cy="231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3028950" y="1514975"/>
            <a:ext cx="2282170" cy="2282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13"/>
          <p:cNvSpPr/>
          <p:nvPr/>
        </p:nvSpPr>
        <p:spPr>
          <a:xfrm>
            <a:off x="5980878" y="1514975"/>
            <a:ext cx="2282170" cy="2282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704718" y="4272279"/>
            <a:ext cx="1508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1F497D"/>
                </a:solidFill>
                <a:cs typeface="+mn-ea"/>
                <a:sym typeface="+mn-lt"/>
              </a:rPr>
              <a:t>Peter</a:t>
            </a:r>
            <a:r>
              <a:rPr sz="2800" spc="-7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Hart</a:t>
            </a:r>
            <a:endParaRPr sz="2800">
              <a:cs typeface="+mn-ea"/>
              <a:sym typeface="+mn-lt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3015488" y="4272279"/>
            <a:ext cx="2285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Vladimir</a:t>
            </a:r>
            <a:r>
              <a:rPr sz="2800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30" dirty="0">
                <a:solidFill>
                  <a:srgbClr val="1F497D"/>
                </a:solidFill>
                <a:cs typeface="+mn-ea"/>
                <a:sym typeface="+mn-lt"/>
              </a:rPr>
              <a:t>Vapnik</a:t>
            </a:r>
            <a:endParaRPr sz="2800">
              <a:cs typeface="+mn-ea"/>
              <a:sym typeface="+mn-lt"/>
            </a:endParaRPr>
          </a:p>
        </p:txBody>
      </p:sp>
      <p:sp>
        <p:nvSpPr>
          <p:cNvPr id="12" name="object 16"/>
          <p:cNvSpPr txBox="1"/>
          <p:nvPr/>
        </p:nvSpPr>
        <p:spPr>
          <a:xfrm>
            <a:off x="5843347" y="4272279"/>
            <a:ext cx="2794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1F497D"/>
                </a:solidFill>
                <a:cs typeface="+mn-ea"/>
                <a:sym typeface="+mn-lt"/>
              </a:rPr>
              <a:t>Douglas</a:t>
            </a:r>
            <a:r>
              <a:rPr sz="2800" spc="-3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2800" spc="-20" dirty="0">
                <a:solidFill>
                  <a:srgbClr val="1F497D"/>
                </a:solidFill>
                <a:cs typeface="+mn-ea"/>
                <a:sym typeface="+mn-lt"/>
              </a:rPr>
              <a:t>Hofstadter</a:t>
            </a:r>
            <a:endParaRPr sz="2800">
              <a:cs typeface="+mn-ea"/>
              <a:sym typeface="+mn-lt"/>
            </a:endParaRPr>
          </a:p>
        </p:txBody>
      </p:sp>
      <p:graphicFrame>
        <p:nvGraphicFramePr>
          <p:cNvPr id="1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97479"/>
              </p:ext>
            </p:extLst>
          </p:nvPr>
        </p:nvGraphicFramePr>
        <p:xfrm>
          <a:off x="353740" y="5110723"/>
          <a:ext cx="8527414" cy="883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9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Tribe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Origins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Key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Algorithm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lang="en-US" altLang="zh-CN" sz="2400" dirty="0" smtClean="0">
                          <a:ea typeface="+mn-ea"/>
                          <a:cs typeface="+mn-ea"/>
                          <a:sym typeface="+mn-lt"/>
                        </a:rPr>
                        <a:t>Analyzers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Psychology</a:t>
                      </a:r>
                      <a:endParaRPr sz="2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Kernel</a:t>
                      </a:r>
                      <a:r>
                        <a:rPr sz="24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24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machines</a:t>
                      </a: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72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A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little </a:t>
            </a:r>
            <a:r>
              <a:rPr lang="en-US" altLang="zh-CN" dirty="0">
                <a:ea typeface="+mn-ea"/>
                <a:cs typeface="+mn-ea"/>
                <a:sym typeface="+mn-lt"/>
              </a:rPr>
              <a:t>bit</a:t>
            </a:r>
            <a:r>
              <a:rPr lang="en-US" altLang="zh-CN" spc="-7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History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628650" y="1615044"/>
            <a:ext cx="4494495" cy="4561919"/>
          </a:xfrm>
        </p:spPr>
        <p:txBody>
          <a:bodyPr/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b="1" spc="-5" dirty="0">
                <a:cs typeface="+mn-ea"/>
                <a:sym typeface="+mn-lt"/>
              </a:rPr>
              <a:t>SVM </a:t>
            </a:r>
            <a:r>
              <a:rPr lang="en-US" altLang="zh-CN" sz="2400" b="1" dirty="0">
                <a:cs typeface="+mn-ea"/>
                <a:sym typeface="+mn-lt"/>
              </a:rPr>
              <a:t>: </a:t>
            </a:r>
            <a:r>
              <a:rPr lang="en-US" altLang="zh-CN" sz="2400" spc="-15" dirty="0">
                <a:cs typeface="+mn-ea"/>
                <a:sym typeface="+mn-lt"/>
              </a:rPr>
              <a:t>first </a:t>
            </a:r>
            <a:r>
              <a:rPr lang="en-US" altLang="zh-CN" sz="2400" spc="-10" dirty="0">
                <a:cs typeface="+mn-ea"/>
                <a:sym typeface="+mn-lt"/>
              </a:rPr>
              <a:t>introduced </a:t>
            </a:r>
            <a:r>
              <a:rPr lang="en-US" altLang="zh-CN" sz="2400" dirty="0">
                <a:cs typeface="+mn-ea"/>
                <a:sym typeface="+mn-lt"/>
              </a:rPr>
              <a:t>in </a:t>
            </a:r>
            <a:r>
              <a:rPr lang="en-US" altLang="zh-CN" sz="2400" spc="-5" dirty="0">
                <a:cs typeface="+mn-ea"/>
                <a:sym typeface="+mn-lt"/>
              </a:rPr>
              <a:t>1992,  popular because of </a:t>
            </a:r>
            <a:r>
              <a:rPr lang="en-US" altLang="zh-CN" sz="2400" dirty="0">
                <a:cs typeface="+mn-ea"/>
                <a:sym typeface="+mn-lt"/>
              </a:rPr>
              <a:t>its success  in </a:t>
            </a:r>
            <a:r>
              <a:rPr lang="en-US" altLang="zh-CN" sz="2400" spc="-10" dirty="0">
                <a:cs typeface="+mn-ea"/>
                <a:sym typeface="+mn-lt"/>
              </a:rPr>
              <a:t>handwritten </a:t>
            </a:r>
            <a:r>
              <a:rPr lang="en-US" altLang="zh-CN" sz="2400" spc="-5" dirty="0">
                <a:cs typeface="+mn-ea"/>
                <a:sym typeface="+mn-lt"/>
              </a:rPr>
              <a:t>digit recognition  (1994); </a:t>
            </a:r>
            <a:r>
              <a:rPr lang="en-US" altLang="zh-CN" sz="2400" spc="-15" dirty="0">
                <a:cs typeface="+mn-ea"/>
                <a:sym typeface="+mn-lt"/>
              </a:rPr>
              <a:t>Regarded </a:t>
            </a:r>
            <a:r>
              <a:rPr lang="en-US" altLang="zh-CN" sz="2400" dirty="0">
                <a:cs typeface="+mn-ea"/>
                <a:sym typeface="+mn-lt"/>
              </a:rPr>
              <a:t>as an  </a:t>
            </a:r>
            <a:r>
              <a:rPr lang="en-US" altLang="zh-CN" sz="2400" spc="-10" dirty="0">
                <a:cs typeface="+mn-ea"/>
                <a:sym typeface="+mn-lt"/>
              </a:rPr>
              <a:t>important </a:t>
            </a:r>
            <a:r>
              <a:rPr lang="en-US" altLang="zh-CN" sz="2400" spc="-15" dirty="0">
                <a:cs typeface="+mn-ea"/>
                <a:sym typeface="+mn-lt"/>
              </a:rPr>
              <a:t>example </a:t>
            </a:r>
            <a:r>
              <a:rPr lang="en-US" altLang="zh-CN" sz="2400" spc="-5" dirty="0">
                <a:cs typeface="+mn-ea"/>
                <a:sym typeface="+mn-lt"/>
              </a:rPr>
              <a:t>of </a:t>
            </a:r>
            <a:r>
              <a:rPr lang="en-US" altLang="zh-CN" sz="2400" spc="-10" dirty="0">
                <a:cs typeface="+mn-ea"/>
                <a:sym typeface="+mn-lt"/>
              </a:rPr>
              <a:t>“kernel  </a:t>
            </a:r>
            <a:r>
              <a:rPr lang="en-US" altLang="zh-CN" sz="2400" spc="-5" dirty="0">
                <a:cs typeface="+mn-ea"/>
                <a:sym typeface="+mn-lt"/>
              </a:rPr>
              <a:t>methods”</a:t>
            </a:r>
            <a:endParaRPr lang="en-US" altLang="zh-CN" sz="2400" dirty="0"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lang="en-US" altLang="zh-CN" dirty="0"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b="1" spc="-5" dirty="0">
                <a:cs typeface="+mn-ea"/>
                <a:sym typeface="+mn-lt"/>
              </a:rPr>
              <a:t>Recommender </a:t>
            </a:r>
            <a:r>
              <a:rPr lang="en-US" altLang="zh-CN" sz="2400" b="1" spc="-15" dirty="0">
                <a:cs typeface="+mn-ea"/>
                <a:sym typeface="+mn-lt"/>
              </a:rPr>
              <a:t>Systems:</a:t>
            </a:r>
            <a:endParaRPr lang="en-US" altLang="zh-CN" sz="2400" dirty="0">
              <a:cs typeface="+mn-ea"/>
              <a:sym typeface="+mn-lt"/>
            </a:endParaRPr>
          </a:p>
          <a:p>
            <a:pPr marL="812800" lvl="1" indent="-342900"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dirty="0">
                <a:cs typeface="+mn-ea"/>
                <a:sym typeface="+mn-lt"/>
              </a:rPr>
              <a:t>E.g., </a:t>
            </a:r>
            <a:r>
              <a:rPr lang="en-US" altLang="zh-CN" spc="-5" dirty="0">
                <a:cs typeface="+mn-ea"/>
                <a:sym typeface="+mn-lt"/>
              </a:rPr>
              <a:t>Matrix</a:t>
            </a:r>
            <a:r>
              <a:rPr lang="en-US" altLang="zh-CN" spc="-35" dirty="0">
                <a:cs typeface="+mn-ea"/>
                <a:sym typeface="+mn-lt"/>
              </a:rPr>
              <a:t> </a:t>
            </a:r>
            <a:r>
              <a:rPr lang="en-US" altLang="zh-CN" spc="-10" dirty="0">
                <a:cs typeface="+mn-ea"/>
                <a:sym typeface="+mn-lt"/>
              </a:rPr>
              <a:t>Factorization</a:t>
            </a:r>
            <a:endParaRPr lang="en-US" altLang="zh-CN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15"/>
          <p:cNvSpPr/>
          <p:nvPr/>
        </p:nvSpPr>
        <p:spPr>
          <a:xfrm>
            <a:off x="4860484" y="1268811"/>
            <a:ext cx="3721541" cy="5087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" dirty="0">
                <a:ea typeface="+mn-ea"/>
                <a:cs typeface="+mn-ea"/>
                <a:sym typeface="+mn-lt"/>
              </a:rPr>
              <a:t>Recommender</a:t>
            </a:r>
            <a:r>
              <a:rPr lang="en-US" altLang="zh-CN" spc="-6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Systems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994352" y="1222245"/>
            <a:ext cx="6934200" cy="486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45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Summary of five tribes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9611"/>
              </p:ext>
            </p:extLst>
          </p:nvPr>
        </p:nvGraphicFramePr>
        <p:xfrm>
          <a:off x="66128" y="1471007"/>
          <a:ext cx="8927560" cy="4759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5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8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92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Tribe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69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Problem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69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Origins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11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Solution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69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Module in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Nutshell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69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80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Symbolists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50495">
                        <a:lnSpc>
                          <a:spcPts val="2090"/>
                        </a:lnSpc>
                        <a:spcBef>
                          <a:spcPts val="3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Knowledge 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siti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7537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525145">
                        <a:lnSpc>
                          <a:spcPts val="211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Logic,  ph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</a:t>
                      </a:r>
                    </a:p>
                  </a:txBody>
                  <a:tcPr marL="0" marR="0" marT="3412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Inverse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deduction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Representations;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23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6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Connectionists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69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41300">
                        <a:lnSpc>
                          <a:spcPts val="211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Credit 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ssi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5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Neuroscience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50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Backpropagation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69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56870">
                        <a:lnSpc>
                          <a:spcPct val="99400"/>
                        </a:lnSpc>
                        <a:spcBef>
                          <a:spcPts val="270"/>
                        </a:spcBef>
                      </a:pPr>
                      <a:r>
                        <a:rPr sz="18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 smtClean="0">
                          <a:latin typeface="Calibri"/>
                          <a:cs typeface="Calibri"/>
                        </a:rPr>
                        <a:t>;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Numerical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Optimization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2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880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lang="en-US" altLang="zh-CN" sz="1800" spc="-15" dirty="0" smtClean="0">
                          <a:cs typeface="+mn-ea"/>
                          <a:sym typeface="+mn-lt"/>
                        </a:rPr>
                        <a:t>Evolutionists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69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25450">
                        <a:lnSpc>
                          <a:spcPct val="994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Search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Str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  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378460">
                        <a:lnSpc>
                          <a:spcPts val="211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y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biology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5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Genetic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programming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69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666115">
                        <a:lnSpc>
                          <a:spcPts val="2110"/>
                        </a:lnSpc>
                        <a:spcBef>
                          <a:spcPts val="370"/>
                        </a:spcBef>
                      </a:pPr>
                      <a:r>
                        <a:rPr lang="en-US" sz="1800" dirty="0" smtClean="0">
                          <a:latin typeface="+mn-lt"/>
                          <a:cs typeface="Calibri"/>
                        </a:rPr>
                        <a:t>Discrete Optimization;</a:t>
                      </a:r>
                    </a:p>
                  </a:txBody>
                  <a:tcPr marL="0" marR="0" marT="45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04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Bayesians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7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Uncertainty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7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Statistics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19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Probabilistic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inference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7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512445">
                        <a:lnSpc>
                          <a:spcPts val="211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Likelihood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 smtClean="0">
                          <a:latin typeface="Calibri"/>
                          <a:cs typeface="Calibri"/>
                        </a:rPr>
                        <a:t>type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Score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function;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44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76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spc="-10" dirty="0" smtClean="0">
                          <a:latin typeface="Calibri"/>
                          <a:cs typeface="Calibri"/>
                        </a:rPr>
                        <a:t>Analyzers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08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Similarity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08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Psychology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9502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Kernel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machines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08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21285">
                        <a:lnSpc>
                          <a:spcPts val="2110"/>
                        </a:lnSpc>
                        <a:spcBef>
                          <a:spcPts val="3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Representations;  Reconstruction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loss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451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cs typeface="Calibri"/>
              </a:rPr>
              <a:t>Final</a:t>
            </a:r>
            <a:r>
              <a:rPr lang="en-US" altLang="zh-CN" spc="-60" dirty="0">
                <a:cs typeface="Calibri"/>
              </a:rPr>
              <a:t> </a:t>
            </a:r>
            <a:r>
              <a:rPr lang="en-US" altLang="zh-CN" spc="-25" dirty="0">
                <a:cs typeface="Calibri"/>
              </a:rPr>
              <a:t>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Five Tribes of Machine Learning</a:t>
            </a:r>
          </a:p>
          <a:p>
            <a:endParaRPr lang="en-US" altLang="zh-CN" dirty="0"/>
          </a:p>
          <a:p>
            <a:r>
              <a:rPr lang="en-US" altLang="zh-CN" dirty="0"/>
              <a:t>Review of ML methods covered so far</a:t>
            </a:r>
          </a:p>
          <a:p>
            <a:pPr lvl="1"/>
            <a:r>
              <a:rPr lang="en-US" altLang="zh-CN" dirty="0"/>
              <a:t>Regression (supervised)</a:t>
            </a:r>
          </a:p>
          <a:p>
            <a:pPr lvl="1"/>
            <a:r>
              <a:rPr lang="en-US" altLang="zh-CN" dirty="0"/>
              <a:t>Classification (supervised)</a:t>
            </a:r>
          </a:p>
          <a:p>
            <a:pPr lvl="1"/>
            <a:r>
              <a:rPr lang="en-US" altLang="zh-CN" dirty="0"/>
              <a:t>Unsupervised models</a:t>
            </a:r>
          </a:p>
          <a:p>
            <a:pPr lvl="1"/>
            <a:r>
              <a:rPr lang="en-US" altLang="zh-CN" dirty="0"/>
              <a:t>Learning </a:t>
            </a:r>
            <a:r>
              <a:rPr lang="en-US" altLang="zh-CN" dirty="0" smtClean="0"/>
              <a:t>theory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0" y="2828693"/>
            <a:ext cx="711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5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" dirty="0">
                <a:ea typeface="+mn-ea"/>
                <a:cs typeface="+mn-ea"/>
                <a:sym typeface="+mn-lt"/>
              </a:rPr>
              <a:t>What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we </a:t>
            </a:r>
            <a:r>
              <a:rPr lang="en-US" altLang="zh-CN" spc="-25" dirty="0">
                <a:ea typeface="+mn-ea"/>
                <a:cs typeface="+mn-ea"/>
                <a:sym typeface="+mn-lt"/>
              </a:rPr>
              <a:t>have covered</a:t>
            </a:r>
            <a:r>
              <a:rPr lang="en-US" altLang="zh-CN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(I)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Supervised Regression models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Linear regression (LR)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LR with non-linear basis functions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LR with Regularizations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Feature selection *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39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" dirty="0" err="1">
                <a:ea typeface="+mn-ea"/>
                <a:cs typeface="+mn-ea"/>
                <a:sym typeface="+mn-lt"/>
              </a:rPr>
              <a:t>Scikit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-learn </a:t>
            </a:r>
            <a:r>
              <a:rPr lang="en-US" altLang="zh-CN" dirty="0">
                <a:ea typeface="+mn-ea"/>
                <a:cs typeface="+mn-ea"/>
                <a:sym typeface="+mn-lt"/>
              </a:rPr>
              <a:t>: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Regression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0"/>
          <p:cNvSpPr/>
          <p:nvPr/>
        </p:nvSpPr>
        <p:spPr>
          <a:xfrm>
            <a:off x="314325" y="1487310"/>
            <a:ext cx="8686800" cy="4672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6344"/>
            <a:ext cx="1663786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9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A</a:t>
            </a:r>
            <a:r>
              <a:rPr lang="en-US" altLang="zh-CN" spc="-5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Dataset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23" y="1875932"/>
            <a:ext cx="3307654" cy="2319952"/>
          </a:xfrm>
          <a:prstGeom prst="rect">
            <a:avLst/>
          </a:prstGeom>
        </p:spPr>
      </p:pic>
      <p:sp>
        <p:nvSpPr>
          <p:cNvPr id="8" name="object 11"/>
          <p:cNvSpPr/>
          <p:nvPr/>
        </p:nvSpPr>
        <p:spPr>
          <a:xfrm>
            <a:off x="599441" y="1464543"/>
            <a:ext cx="2625725" cy="3071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object 21"/>
          <p:cNvSpPr txBox="1"/>
          <p:nvPr/>
        </p:nvSpPr>
        <p:spPr>
          <a:xfrm>
            <a:off x="561341" y="4825318"/>
            <a:ext cx="7954009" cy="146527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indent="-342900">
              <a:lnSpc>
                <a:spcPts val="251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Data</a:t>
            </a:r>
            <a:r>
              <a:rPr sz="2000" i="1" spc="-10" dirty="0">
                <a:cs typeface="+mn-ea"/>
                <a:sym typeface="+mn-lt"/>
              </a:rPr>
              <a:t>/points/instances/examples/samples/records</a:t>
            </a:r>
            <a:r>
              <a:rPr sz="2000" spc="-10" dirty="0">
                <a:cs typeface="+mn-ea"/>
                <a:sym typeface="+mn-lt"/>
              </a:rPr>
              <a:t>: </a:t>
            </a:r>
            <a:r>
              <a:rPr sz="21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100" spc="-15" dirty="0">
                <a:solidFill>
                  <a:srgbClr val="0000FF"/>
                </a:solidFill>
                <a:cs typeface="+mn-ea"/>
                <a:sym typeface="+mn-lt"/>
              </a:rPr>
              <a:t>rows</a:t>
            </a:r>
            <a:r>
              <a:rPr sz="2100" spc="5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100" dirty="0">
                <a:solidFill>
                  <a:srgbClr val="0000FF"/>
                </a:solidFill>
                <a:cs typeface="+mn-ea"/>
                <a:sym typeface="+mn-lt"/>
              </a:rPr>
              <a:t>]</a:t>
            </a:r>
            <a:endParaRPr sz="2100" dirty="0">
              <a:cs typeface="+mn-ea"/>
              <a:sym typeface="+mn-lt"/>
            </a:endParaRPr>
          </a:p>
          <a:p>
            <a:pPr marL="355600" marR="264160" indent="-342900">
              <a:lnSpc>
                <a:spcPct val="797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Features</a:t>
            </a:r>
            <a:r>
              <a:rPr sz="2000" i="1" spc="-10" dirty="0">
                <a:cs typeface="+mn-ea"/>
                <a:sym typeface="+mn-lt"/>
              </a:rPr>
              <a:t>/attributes/dimensions/independent  variables/covariates/predictors/regressors</a:t>
            </a:r>
            <a:r>
              <a:rPr sz="2000" spc="-10" dirty="0">
                <a:cs typeface="+mn-ea"/>
                <a:sym typeface="+mn-lt"/>
              </a:rPr>
              <a:t>: </a:t>
            </a:r>
            <a:r>
              <a:rPr sz="21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100" spc="-5" dirty="0">
                <a:solidFill>
                  <a:srgbClr val="0000FF"/>
                </a:solidFill>
                <a:cs typeface="+mn-ea"/>
                <a:sym typeface="+mn-lt"/>
              </a:rPr>
              <a:t>columns, </a:t>
            </a:r>
            <a:r>
              <a:rPr sz="2100" spc="-15" dirty="0">
                <a:solidFill>
                  <a:srgbClr val="0000FF"/>
                </a:solidFill>
                <a:cs typeface="+mn-ea"/>
                <a:sym typeface="+mn-lt"/>
              </a:rPr>
              <a:t>except </a:t>
            </a:r>
            <a:r>
              <a:rPr sz="2100" spc="-5" dirty="0">
                <a:solidFill>
                  <a:srgbClr val="0000FF"/>
                </a:solidFill>
                <a:cs typeface="+mn-ea"/>
                <a:sym typeface="+mn-lt"/>
              </a:rPr>
              <a:t>the</a:t>
            </a:r>
            <a:r>
              <a:rPr sz="2100" spc="140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100" spc="-10" dirty="0">
                <a:solidFill>
                  <a:srgbClr val="0000FF"/>
                </a:solidFill>
                <a:cs typeface="+mn-ea"/>
                <a:sym typeface="+mn-lt"/>
              </a:rPr>
              <a:t>last]</a:t>
            </a:r>
            <a:endParaRPr sz="2100" dirty="0">
              <a:cs typeface="+mn-ea"/>
              <a:sym typeface="+mn-lt"/>
            </a:endParaRPr>
          </a:p>
          <a:p>
            <a:pPr marL="355600" marR="5080" indent="-342900">
              <a:lnSpc>
                <a:spcPct val="8000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5" dirty="0">
                <a:cs typeface="+mn-ea"/>
                <a:sym typeface="+mn-lt"/>
              </a:rPr>
              <a:t>Target</a:t>
            </a:r>
            <a:r>
              <a:rPr sz="2000" i="1" spc="-15" dirty="0">
                <a:cs typeface="+mn-ea"/>
                <a:sym typeface="+mn-lt"/>
              </a:rPr>
              <a:t>/outcome/response/label/dependent </a:t>
            </a:r>
            <a:r>
              <a:rPr sz="2000" i="1" spc="-10" dirty="0">
                <a:cs typeface="+mn-ea"/>
                <a:sym typeface="+mn-lt"/>
              </a:rPr>
              <a:t>variable</a:t>
            </a:r>
            <a:r>
              <a:rPr sz="2000" spc="-10" dirty="0">
                <a:cs typeface="+mn-ea"/>
                <a:sym typeface="+mn-lt"/>
              </a:rPr>
              <a:t>: </a:t>
            </a:r>
            <a:r>
              <a:rPr sz="2000" dirty="0">
                <a:cs typeface="+mn-ea"/>
                <a:sym typeface="+mn-lt"/>
              </a:rPr>
              <a:t>special </a:t>
            </a:r>
            <a:r>
              <a:rPr sz="2000" spc="-5" dirty="0">
                <a:cs typeface="+mn-ea"/>
                <a:sym typeface="+mn-lt"/>
              </a:rPr>
              <a:t>column </a:t>
            </a:r>
            <a:r>
              <a:rPr sz="2000" spc="-10" dirty="0">
                <a:cs typeface="+mn-ea"/>
                <a:sym typeface="+mn-lt"/>
              </a:rPr>
              <a:t>to </a:t>
            </a:r>
            <a:r>
              <a:rPr sz="2000" spc="-5" dirty="0">
                <a:cs typeface="+mn-ea"/>
                <a:sym typeface="+mn-lt"/>
              </a:rPr>
              <a:t>be  </a:t>
            </a:r>
            <a:r>
              <a:rPr sz="2000" spc="-10" dirty="0">
                <a:cs typeface="+mn-ea"/>
                <a:sym typeface="+mn-lt"/>
              </a:rPr>
              <a:t>predicted </a:t>
            </a:r>
            <a:r>
              <a:rPr sz="20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000" spc="-5" dirty="0">
                <a:solidFill>
                  <a:srgbClr val="0000FF"/>
                </a:solidFill>
                <a:cs typeface="+mn-ea"/>
                <a:sym typeface="+mn-lt"/>
              </a:rPr>
              <a:t>last column </a:t>
            </a:r>
            <a:r>
              <a:rPr sz="2000" dirty="0">
                <a:solidFill>
                  <a:srgbClr val="0000FF"/>
                </a:solidFill>
                <a:cs typeface="+mn-ea"/>
                <a:sym typeface="+mn-lt"/>
              </a:rPr>
              <a:t>]</a:t>
            </a:r>
            <a:endParaRPr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1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(1)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Multivariate Linear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 smtClean="0">
                <a:ea typeface="+mn-ea"/>
                <a:cs typeface="+mn-ea"/>
                <a:sym typeface="+mn-lt"/>
              </a:rPr>
              <a:t>Regression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49240" y="1493011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Regression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4852352" y="2178811"/>
            <a:ext cx="2653030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982344" marR="5080" indent="-982980">
              <a:lnSpc>
                <a:spcPts val="1800"/>
              </a:lnSpc>
              <a:spcBef>
                <a:spcPts val="459"/>
              </a:spcBef>
            </a:pP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Y = </a:t>
            </a:r>
            <a:r>
              <a:rPr sz="1800" b="1" spc="-10" dirty="0">
                <a:solidFill>
                  <a:srgbClr val="1F497D"/>
                </a:solidFill>
                <a:cs typeface="+mn-ea"/>
                <a:sym typeface="+mn-lt"/>
              </a:rPr>
              <a:t>Weighted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linear</a:t>
            </a:r>
            <a:r>
              <a:rPr sz="1800" b="1" spc="-8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sum 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of</a:t>
            </a:r>
            <a:r>
              <a:rPr sz="1800" b="1" spc="-1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5" dirty="0">
                <a:solidFill>
                  <a:srgbClr val="1F497D"/>
                </a:solidFill>
                <a:cs typeface="+mn-ea"/>
                <a:sym typeface="+mn-lt"/>
              </a:rPr>
              <a:t>X</a:t>
            </a:r>
            <a:r>
              <a:rPr sz="1750" b="1" spc="5" dirty="0">
                <a:solidFill>
                  <a:srgbClr val="1F497D"/>
                </a:solidFill>
                <a:cs typeface="+mn-ea"/>
                <a:sym typeface="+mn-lt"/>
              </a:rPr>
              <a:t>’</a:t>
            </a:r>
            <a:r>
              <a:rPr sz="1800" b="1" spc="5" dirty="0">
                <a:solidFill>
                  <a:srgbClr val="1F497D"/>
                </a:solidFill>
                <a:cs typeface="+mn-ea"/>
                <a:sym typeface="+mn-lt"/>
              </a:rPr>
              <a:t>s</a:t>
            </a:r>
            <a:endParaRPr sz="1800">
              <a:cs typeface="+mn-ea"/>
              <a:sym typeface="+mn-l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5207000" y="3050540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Least-squares</a:t>
            </a:r>
            <a:endParaRPr sz="1800">
              <a:cs typeface="+mn-ea"/>
              <a:sym typeface="+mn-lt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4968240" y="3855211"/>
            <a:ext cx="2376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Normal Eq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/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SGD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/</a:t>
            </a:r>
            <a:r>
              <a:rPr sz="1800" b="1" spc="-4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GD</a:t>
            </a:r>
            <a:endParaRPr sz="1800">
              <a:cs typeface="+mn-ea"/>
              <a:sym typeface="+mn-lt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5346700" y="4629404"/>
            <a:ext cx="12833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indent="12700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Regression  c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o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ff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icie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nts</a:t>
            </a:r>
            <a:endParaRPr sz="1800">
              <a:cs typeface="+mn-ea"/>
              <a:sym typeface="+mn-lt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5886450" y="1828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5886450" y="2667000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1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5886450" y="34290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5886450" y="4237442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6" name="object 12"/>
          <p:cNvSpPr/>
          <p:nvPr/>
        </p:nvSpPr>
        <p:spPr>
          <a:xfrm>
            <a:off x="4572000" y="1245783"/>
            <a:ext cx="3124200" cy="4214495"/>
          </a:xfrm>
          <a:custGeom>
            <a:avLst/>
            <a:gdLst/>
            <a:ahLst/>
            <a:cxnLst/>
            <a:rect l="l" t="t" r="r" b="b"/>
            <a:pathLst>
              <a:path w="3124200" h="4214495">
                <a:moveTo>
                  <a:pt x="0" y="0"/>
                </a:moveTo>
                <a:lnTo>
                  <a:pt x="3124200" y="0"/>
                </a:lnTo>
                <a:lnTo>
                  <a:pt x="3124200" y="4214031"/>
                </a:lnTo>
                <a:lnTo>
                  <a:pt x="0" y="42140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1219200" y="1252133"/>
            <a:ext cx="2743200" cy="4214495"/>
          </a:xfrm>
          <a:custGeom>
            <a:avLst/>
            <a:gdLst/>
            <a:ahLst/>
            <a:cxnLst/>
            <a:rect l="l" t="t" r="r" b="b"/>
            <a:pathLst>
              <a:path w="2743200" h="4214495">
                <a:moveTo>
                  <a:pt x="2743200" y="0"/>
                </a:moveTo>
                <a:lnTo>
                  <a:pt x="0" y="0"/>
                </a:lnTo>
                <a:lnTo>
                  <a:pt x="0" y="4214031"/>
                </a:lnTo>
                <a:lnTo>
                  <a:pt x="2743200" y="4214031"/>
                </a:lnTo>
                <a:lnTo>
                  <a:pt x="2743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1219200" y="1252133"/>
            <a:ext cx="2743200" cy="4214495"/>
          </a:xfrm>
          <a:custGeom>
            <a:avLst/>
            <a:gdLst/>
            <a:ahLst/>
            <a:cxnLst/>
            <a:rect l="l" t="t" r="r" b="b"/>
            <a:pathLst>
              <a:path w="2743200" h="4214495">
                <a:moveTo>
                  <a:pt x="0" y="0"/>
                </a:moveTo>
                <a:lnTo>
                  <a:pt x="2743200" y="0"/>
                </a:lnTo>
                <a:lnTo>
                  <a:pt x="2743200" y="4214031"/>
                </a:lnTo>
                <a:lnTo>
                  <a:pt x="0" y="42140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2301239" y="1493011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1F497D"/>
                </a:solidFill>
                <a:cs typeface="+mn-ea"/>
                <a:sym typeface="+mn-lt"/>
              </a:rPr>
              <a:t>T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a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k</a:t>
            </a:r>
            <a:endParaRPr sz="1800">
              <a:cs typeface="+mn-ea"/>
              <a:sym typeface="+mn-lt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1844039" y="2255011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Representation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1844039" y="3017011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Score</a:t>
            </a:r>
            <a:r>
              <a:rPr sz="1800" b="1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Function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1539239" y="3855211"/>
            <a:ext cx="222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Search/Optimization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2006600" y="4629404"/>
            <a:ext cx="12579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indent="196850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Models,  Parame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t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ers</a:t>
            </a:r>
            <a:endParaRPr sz="1800">
              <a:cs typeface="+mn-ea"/>
              <a:sym typeface="+mn-lt"/>
            </a:endParaRPr>
          </a:p>
        </p:txBody>
      </p:sp>
      <p:sp>
        <p:nvSpPr>
          <p:cNvPr id="24" name="object 20"/>
          <p:cNvSpPr/>
          <p:nvPr/>
        </p:nvSpPr>
        <p:spPr>
          <a:xfrm>
            <a:off x="2533651" y="1828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5" name="object 21"/>
          <p:cNvSpPr/>
          <p:nvPr/>
        </p:nvSpPr>
        <p:spPr>
          <a:xfrm>
            <a:off x="2533651" y="2590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6" name="object 22"/>
          <p:cNvSpPr/>
          <p:nvPr/>
        </p:nvSpPr>
        <p:spPr>
          <a:xfrm>
            <a:off x="2533651" y="3352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2533651" y="4114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8" name="object 24"/>
          <p:cNvSpPr/>
          <p:nvPr/>
        </p:nvSpPr>
        <p:spPr>
          <a:xfrm>
            <a:off x="3962400" y="3657600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33" name="object 29"/>
          <p:cNvSpPr txBox="1"/>
          <p:nvPr/>
        </p:nvSpPr>
        <p:spPr>
          <a:xfrm>
            <a:off x="8438515" y="6441620"/>
            <a:ext cx="15557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dirty="0">
                <a:solidFill>
                  <a:srgbClr val="898989"/>
                </a:solidFill>
                <a:cs typeface="+mn-ea"/>
                <a:sym typeface="+mn-lt"/>
              </a:rPr>
              <a:t>32</a:t>
            </a:r>
            <a:endParaRPr sz="1200">
              <a:cs typeface="+mn-ea"/>
              <a:sym typeface="+mn-lt"/>
            </a:endParaRPr>
          </a:p>
        </p:txBody>
      </p:sp>
      <p:sp>
        <p:nvSpPr>
          <p:cNvPr id="34" name="object 30"/>
          <p:cNvSpPr/>
          <p:nvPr/>
        </p:nvSpPr>
        <p:spPr>
          <a:xfrm>
            <a:off x="6745366" y="4187921"/>
            <a:ext cx="2363141" cy="2668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54146" y="5824201"/>
                <a:ext cx="3949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i="1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46" y="5824201"/>
                <a:ext cx="3949607" cy="461665"/>
              </a:xfrm>
              <a:prstGeom prst="rect">
                <a:avLst/>
              </a:prstGeom>
              <a:blipFill>
                <a:blip r:embed="rId3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89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97518" cy="585111"/>
          </a:xfrm>
        </p:spPr>
        <p:txBody>
          <a:bodyPr/>
          <a:lstStyle/>
          <a:p>
            <a:r>
              <a:rPr lang="en-US" altLang="zh-CN" sz="3200" dirty="0" smtClean="0"/>
              <a:t>Traditional Programming </a:t>
            </a:r>
            <a:r>
              <a:rPr lang="en-US" altLang="zh-CN" sz="3200" dirty="0" err="1" smtClean="0"/>
              <a:t>v.s</a:t>
            </a:r>
            <a:r>
              <a:rPr lang="en-US" altLang="zh-CN" sz="3200" dirty="0" smtClean="0"/>
              <a:t>. </a:t>
            </a:r>
            <a:r>
              <a:rPr lang="en-US" altLang="zh-CN" sz="3200" dirty="0"/>
              <a:t>M</a:t>
            </a:r>
            <a:r>
              <a:rPr lang="en-US" altLang="zh-CN" sz="3200" dirty="0" smtClean="0"/>
              <a:t>achine </a:t>
            </a:r>
            <a:r>
              <a:rPr lang="en-US" altLang="zh-CN" sz="3200" dirty="0"/>
              <a:t>L</a:t>
            </a:r>
            <a:r>
              <a:rPr lang="en-US" altLang="zh-CN" sz="3200" dirty="0" smtClean="0"/>
              <a:t>earning</a:t>
            </a:r>
            <a:endParaRPr lang="zh-CN" altLang="en-US" sz="32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95337" y="1620179"/>
            <a:ext cx="7356791" cy="2072517"/>
            <a:chOff x="815657" y="873016"/>
            <a:chExt cx="7356791" cy="2072517"/>
          </a:xfrm>
        </p:grpSpPr>
        <p:sp>
          <p:nvSpPr>
            <p:cNvPr id="5" name="object 2"/>
            <p:cNvSpPr txBox="1"/>
            <p:nvPr/>
          </p:nvSpPr>
          <p:spPr>
            <a:xfrm>
              <a:off x="815657" y="873016"/>
              <a:ext cx="4831080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-25" dirty="0">
                  <a:solidFill>
                    <a:srgbClr val="4F81BD"/>
                  </a:solidFill>
                  <a:cs typeface="+mn-ea"/>
                  <a:sym typeface="+mn-lt"/>
                </a:rPr>
                <a:t>Traditional</a:t>
              </a:r>
              <a:r>
                <a:rPr sz="3200" b="1" spc="-50" dirty="0">
                  <a:solidFill>
                    <a:srgbClr val="4F81BD"/>
                  </a:solidFill>
                  <a:cs typeface="+mn-ea"/>
                  <a:sym typeface="+mn-lt"/>
                </a:rPr>
                <a:t> </a:t>
              </a:r>
              <a:r>
                <a:rPr sz="3200" b="1" spc="-5" dirty="0">
                  <a:solidFill>
                    <a:srgbClr val="4F81BD"/>
                  </a:solidFill>
                  <a:cs typeface="+mn-ea"/>
                  <a:sym typeface="+mn-lt"/>
                </a:rPr>
                <a:t>Programming</a:t>
              </a:r>
              <a:endParaRPr sz="3200" dirty="0">
                <a:cs typeface="+mn-ea"/>
                <a:sym typeface="+mn-lt"/>
              </a:endParaRPr>
            </a:p>
          </p:txBody>
        </p:sp>
        <p:sp>
          <p:nvSpPr>
            <p:cNvPr id="7" name="object 4"/>
            <p:cNvSpPr txBox="1"/>
            <p:nvPr/>
          </p:nvSpPr>
          <p:spPr>
            <a:xfrm>
              <a:off x="3467100" y="1590675"/>
              <a:ext cx="2667000" cy="1354858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635" rIns="0" bIns="0" rtlCol="0">
              <a:spAutoFit/>
            </a:bodyPr>
            <a:lstStyle/>
            <a:p>
              <a:pPr marL="442595">
                <a:lnSpc>
                  <a:spcPct val="100000"/>
                </a:lnSpc>
              </a:pPr>
              <a:endParaRPr lang="en-US" sz="3200" dirty="0">
                <a:cs typeface="+mn-ea"/>
                <a:sym typeface="+mn-lt"/>
              </a:endParaRPr>
            </a:p>
            <a:p>
              <a:pPr marL="442595">
                <a:lnSpc>
                  <a:spcPct val="100000"/>
                </a:lnSpc>
              </a:pPr>
              <a:r>
                <a:rPr sz="2800" spc="-5" dirty="0" smtClean="0">
                  <a:cs typeface="+mn-ea"/>
                  <a:sym typeface="+mn-lt"/>
                </a:rPr>
                <a:t>Computer</a:t>
              </a:r>
              <a:endParaRPr lang="en-US" sz="2800" spc="-5" dirty="0" smtClean="0">
                <a:cs typeface="+mn-ea"/>
                <a:sym typeface="+mn-lt"/>
              </a:endParaRPr>
            </a:p>
            <a:p>
              <a:pPr marL="442595">
                <a:lnSpc>
                  <a:spcPct val="100000"/>
                </a:lnSpc>
              </a:pPr>
              <a:endParaRPr sz="2800" dirty="0">
                <a:cs typeface="+mn-ea"/>
                <a:sym typeface="+mn-lt"/>
              </a:endParaRPr>
            </a:p>
          </p:txBody>
        </p:sp>
        <p:sp>
          <p:nvSpPr>
            <p:cNvPr id="8" name="object 5"/>
            <p:cNvSpPr/>
            <p:nvPr/>
          </p:nvSpPr>
          <p:spPr>
            <a:xfrm>
              <a:off x="2552700" y="1711716"/>
              <a:ext cx="914400" cy="127000"/>
            </a:xfrm>
            <a:custGeom>
              <a:avLst/>
              <a:gdLst/>
              <a:ahLst/>
              <a:cxnLst/>
              <a:rect l="l" t="t" r="r" b="b"/>
              <a:pathLst>
                <a:path w="914400" h="127000">
                  <a:moveTo>
                    <a:pt x="787400" y="76199"/>
                  </a:moveTo>
                  <a:lnTo>
                    <a:pt x="787400" y="127000"/>
                  </a:lnTo>
                  <a:lnTo>
                    <a:pt x="889000" y="76200"/>
                  </a:lnTo>
                  <a:lnTo>
                    <a:pt x="787400" y="76199"/>
                  </a:lnTo>
                  <a:close/>
                </a:path>
                <a:path w="914400" h="127000">
                  <a:moveTo>
                    <a:pt x="787400" y="50799"/>
                  </a:moveTo>
                  <a:lnTo>
                    <a:pt x="787400" y="76199"/>
                  </a:lnTo>
                  <a:lnTo>
                    <a:pt x="800100" y="76200"/>
                  </a:lnTo>
                  <a:lnTo>
                    <a:pt x="800100" y="50800"/>
                  </a:lnTo>
                  <a:lnTo>
                    <a:pt x="787400" y="50799"/>
                  </a:lnTo>
                  <a:close/>
                </a:path>
                <a:path w="914400" h="127000">
                  <a:moveTo>
                    <a:pt x="787400" y="0"/>
                  </a:moveTo>
                  <a:lnTo>
                    <a:pt x="787400" y="50799"/>
                  </a:lnTo>
                  <a:lnTo>
                    <a:pt x="800100" y="50800"/>
                  </a:lnTo>
                  <a:lnTo>
                    <a:pt x="800100" y="76200"/>
                  </a:lnTo>
                  <a:lnTo>
                    <a:pt x="889002" y="76198"/>
                  </a:lnTo>
                  <a:lnTo>
                    <a:pt x="914400" y="63500"/>
                  </a:lnTo>
                  <a:lnTo>
                    <a:pt x="787400" y="0"/>
                  </a:lnTo>
                  <a:close/>
                </a:path>
                <a:path w="914400" h="127000">
                  <a:moveTo>
                    <a:pt x="0" y="50798"/>
                  </a:moveTo>
                  <a:lnTo>
                    <a:pt x="0" y="76198"/>
                  </a:lnTo>
                  <a:lnTo>
                    <a:pt x="787400" y="76199"/>
                  </a:lnTo>
                  <a:lnTo>
                    <a:pt x="787400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6"/>
            <p:cNvSpPr/>
            <p:nvPr/>
          </p:nvSpPr>
          <p:spPr>
            <a:xfrm>
              <a:off x="2552700" y="2397516"/>
              <a:ext cx="914400" cy="127000"/>
            </a:xfrm>
            <a:custGeom>
              <a:avLst/>
              <a:gdLst/>
              <a:ahLst/>
              <a:cxnLst/>
              <a:rect l="l" t="t" r="r" b="b"/>
              <a:pathLst>
                <a:path w="914400" h="127000">
                  <a:moveTo>
                    <a:pt x="787400" y="76199"/>
                  </a:moveTo>
                  <a:lnTo>
                    <a:pt x="787400" y="127000"/>
                  </a:lnTo>
                  <a:lnTo>
                    <a:pt x="889000" y="76200"/>
                  </a:lnTo>
                  <a:lnTo>
                    <a:pt x="787400" y="76199"/>
                  </a:lnTo>
                  <a:close/>
                </a:path>
                <a:path w="914400" h="127000">
                  <a:moveTo>
                    <a:pt x="787400" y="50799"/>
                  </a:moveTo>
                  <a:lnTo>
                    <a:pt x="787400" y="76199"/>
                  </a:lnTo>
                  <a:lnTo>
                    <a:pt x="800100" y="76200"/>
                  </a:lnTo>
                  <a:lnTo>
                    <a:pt x="800100" y="50800"/>
                  </a:lnTo>
                  <a:lnTo>
                    <a:pt x="787400" y="50799"/>
                  </a:lnTo>
                  <a:close/>
                </a:path>
                <a:path w="914400" h="127000">
                  <a:moveTo>
                    <a:pt x="787400" y="0"/>
                  </a:moveTo>
                  <a:lnTo>
                    <a:pt x="787400" y="50799"/>
                  </a:lnTo>
                  <a:lnTo>
                    <a:pt x="800100" y="50800"/>
                  </a:lnTo>
                  <a:lnTo>
                    <a:pt x="800100" y="76200"/>
                  </a:lnTo>
                  <a:lnTo>
                    <a:pt x="889002" y="76198"/>
                  </a:lnTo>
                  <a:lnTo>
                    <a:pt x="914400" y="63500"/>
                  </a:lnTo>
                  <a:lnTo>
                    <a:pt x="787400" y="0"/>
                  </a:lnTo>
                  <a:close/>
                </a:path>
                <a:path w="914400" h="127000">
                  <a:moveTo>
                    <a:pt x="0" y="50798"/>
                  </a:moveTo>
                  <a:lnTo>
                    <a:pt x="0" y="76198"/>
                  </a:lnTo>
                  <a:lnTo>
                    <a:pt x="787400" y="76199"/>
                  </a:lnTo>
                  <a:lnTo>
                    <a:pt x="787400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7"/>
            <p:cNvSpPr/>
            <p:nvPr/>
          </p:nvSpPr>
          <p:spPr>
            <a:xfrm>
              <a:off x="6134100" y="2212976"/>
              <a:ext cx="762000" cy="127000"/>
            </a:xfrm>
            <a:custGeom>
              <a:avLst/>
              <a:gdLst/>
              <a:ahLst/>
              <a:cxnLst/>
              <a:rect l="l" t="t" r="r" b="b"/>
              <a:pathLst>
                <a:path w="762000" h="127000">
                  <a:moveTo>
                    <a:pt x="635000" y="76199"/>
                  </a:moveTo>
                  <a:lnTo>
                    <a:pt x="635000" y="127000"/>
                  </a:lnTo>
                  <a:lnTo>
                    <a:pt x="736600" y="76200"/>
                  </a:lnTo>
                  <a:lnTo>
                    <a:pt x="635000" y="76199"/>
                  </a:lnTo>
                  <a:close/>
                </a:path>
                <a:path w="762000" h="127000">
                  <a:moveTo>
                    <a:pt x="635000" y="50799"/>
                  </a:moveTo>
                  <a:lnTo>
                    <a:pt x="635000" y="76199"/>
                  </a:lnTo>
                  <a:lnTo>
                    <a:pt x="647700" y="76200"/>
                  </a:lnTo>
                  <a:lnTo>
                    <a:pt x="647700" y="50800"/>
                  </a:lnTo>
                  <a:lnTo>
                    <a:pt x="635000" y="50799"/>
                  </a:lnTo>
                  <a:close/>
                </a:path>
                <a:path w="762000" h="127000">
                  <a:moveTo>
                    <a:pt x="635000" y="0"/>
                  </a:moveTo>
                  <a:lnTo>
                    <a:pt x="635000" y="50799"/>
                  </a:lnTo>
                  <a:lnTo>
                    <a:pt x="647700" y="50800"/>
                  </a:lnTo>
                  <a:lnTo>
                    <a:pt x="647700" y="76200"/>
                  </a:lnTo>
                  <a:lnTo>
                    <a:pt x="736602" y="76198"/>
                  </a:lnTo>
                  <a:lnTo>
                    <a:pt x="762000" y="63500"/>
                  </a:lnTo>
                  <a:lnTo>
                    <a:pt x="635000" y="0"/>
                  </a:lnTo>
                  <a:close/>
                </a:path>
                <a:path w="762000" h="127000">
                  <a:moveTo>
                    <a:pt x="0" y="50798"/>
                  </a:moveTo>
                  <a:lnTo>
                    <a:pt x="0" y="76198"/>
                  </a:lnTo>
                  <a:lnTo>
                    <a:pt x="635000" y="76199"/>
                  </a:lnTo>
                  <a:lnTo>
                    <a:pt x="635000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8"/>
            <p:cNvSpPr txBox="1"/>
            <p:nvPr/>
          </p:nvSpPr>
          <p:spPr>
            <a:xfrm>
              <a:off x="903605" y="1421291"/>
              <a:ext cx="1741170" cy="12021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822325">
                <a:lnSpc>
                  <a:spcPct val="137500"/>
                </a:lnSpc>
                <a:spcBef>
                  <a:spcPts val="100"/>
                </a:spcBef>
              </a:pPr>
              <a:r>
                <a:rPr sz="2800" spc="-5" dirty="0" smtClean="0">
                  <a:cs typeface="+mn-ea"/>
                  <a:sym typeface="+mn-lt"/>
                </a:rPr>
                <a:t>Data </a:t>
              </a:r>
              <a:r>
                <a:rPr sz="2800" dirty="0">
                  <a:cs typeface="+mn-ea"/>
                  <a:sym typeface="+mn-lt"/>
                </a:rPr>
                <a:t>Al</a:t>
              </a:r>
              <a:r>
                <a:rPr sz="2800" spc="-5" dirty="0">
                  <a:cs typeface="+mn-ea"/>
                  <a:sym typeface="+mn-lt"/>
                </a:rPr>
                <a:t>gor</a:t>
              </a:r>
              <a:r>
                <a:rPr sz="2800" dirty="0">
                  <a:cs typeface="+mn-ea"/>
                  <a:sym typeface="+mn-lt"/>
                </a:rPr>
                <a:t>i</a:t>
              </a:r>
              <a:r>
                <a:rPr sz="2800" spc="-5" dirty="0">
                  <a:cs typeface="+mn-ea"/>
                  <a:sym typeface="+mn-lt"/>
                </a:rPr>
                <a:t>th</a:t>
              </a:r>
              <a:r>
                <a:rPr sz="2800" dirty="0">
                  <a:cs typeface="+mn-ea"/>
                  <a:sym typeface="+mn-lt"/>
                </a:rPr>
                <a:t>m</a:t>
              </a:r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6929118" y="1991487"/>
              <a:ext cx="124333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5" dirty="0">
                  <a:cs typeface="+mn-ea"/>
                  <a:sym typeface="+mn-lt"/>
                </a:rPr>
                <a:t>Outp</a:t>
              </a:r>
              <a:r>
                <a:rPr sz="2800" spc="-10" dirty="0">
                  <a:cs typeface="+mn-ea"/>
                  <a:sym typeface="+mn-lt"/>
                </a:rPr>
                <a:t>u</a:t>
              </a:r>
              <a:r>
                <a:rPr sz="2800" dirty="0">
                  <a:cs typeface="+mn-ea"/>
                  <a:sym typeface="+mn-lt"/>
                </a:rPr>
                <a:t>t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5337" y="4082279"/>
            <a:ext cx="7930831" cy="2073506"/>
            <a:chOff x="815657" y="3691427"/>
            <a:chExt cx="7930831" cy="2073506"/>
          </a:xfrm>
        </p:grpSpPr>
        <p:sp>
          <p:nvSpPr>
            <p:cNvPr id="6" name="object 3"/>
            <p:cNvSpPr txBox="1"/>
            <p:nvPr/>
          </p:nvSpPr>
          <p:spPr>
            <a:xfrm>
              <a:off x="815657" y="3691427"/>
              <a:ext cx="347408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-10" dirty="0">
                  <a:solidFill>
                    <a:srgbClr val="4F81BD"/>
                  </a:solidFill>
                  <a:cs typeface="+mn-ea"/>
                  <a:sym typeface="+mn-lt"/>
                </a:rPr>
                <a:t>Machine</a:t>
              </a:r>
              <a:r>
                <a:rPr sz="3200" b="1" spc="-75" dirty="0">
                  <a:solidFill>
                    <a:srgbClr val="4F81BD"/>
                  </a:solidFill>
                  <a:cs typeface="+mn-ea"/>
                  <a:sym typeface="+mn-lt"/>
                </a:rPr>
                <a:t> </a:t>
              </a:r>
              <a:r>
                <a:rPr sz="3200" b="1" spc="-5" dirty="0">
                  <a:solidFill>
                    <a:srgbClr val="4F81BD"/>
                  </a:solidFill>
                  <a:cs typeface="+mn-ea"/>
                  <a:sym typeface="+mn-lt"/>
                </a:rPr>
                <a:t>Learning</a:t>
              </a:r>
              <a:endParaRPr sz="3200" dirty="0">
                <a:cs typeface="+mn-ea"/>
                <a:sym typeface="+mn-lt"/>
              </a:endParaRPr>
            </a:p>
          </p:txBody>
        </p:sp>
        <p:sp>
          <p:nvSpPr>
            <p:cNvPr id="13" name="object 10"/>
            <p:cNvSpPr txBox="1"/>
            <p:nvPr/>
          </p:nvSpPr>
          <p:spPr>
            <a:xfrm>
              <a:off x="3543300" y="4410075"/>
              <a:ext cx="2667000" cy="1354858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63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sz="3200" dirty="0">
                <a:cs typeface="+mn-ea"/>
                <a:sym typeface="+mn-lt"/>
              </a:endParaRPr>
            </a:p>
            <a:p>
              <a:pPr marL="442595">
                <a:lnSpc>
                  <a:spcPct val="100000"/>
                </a:lnSpc>
              </a:pPr>
              <a:r>
                <a:rPr sz="2800" spc="-5" dirty="0" smtClean="0">
                  <a:cs typeface="+mn-ea"/>
                  <a:sym typeface="+mn-lt"/>
                </a:rPr>
                <a:t>Computer</a:t>
              </a:r>
              <a:endParaRPr lang="en-US" sz="2800" spc="-5" dirty="0" smtClean="0">
                <a:cs typeface="+mn-ea"/>
                <a:sym typeface="+mn-lt"/>
              </a:endParaRPr>
            </a:p>
            <a:p>
              <a:pPr marL="442595">
                <a:lnSpc>
                  <a:spcPct val="100000"/>
                </a:lnSpc>
              </a:pPr>
              <a:endParaRPr sz="2800" dirty="0">
                <a:cs typeface="+mn-ea"/>
                <a:sym typeface="+mn-lt"/>
              </a:endParaRPr>
            </a:p>
          </p:txBody>
        </p:sp>
        <p:sp>
          <p:nvSpPr>
            <p:cNvPr id="16" name="object 13"/>
            <p:cNvSpPr/>
            <p:nvPr/>
          </p:nvSpPr>
          <p:spPr>
            <a:xfrm>
              <a:off x="6210300" y="5032376"/>
              <a:ext cx="762000" cy="127000"/>
            </a:xfrm>
            <a:custGeom>
              <a:avLst/>
              <a:gdLst/>
              <a:ahLst/>
              <a:cxnLst/>
              <a:rect l="l" t="t" r="r" b="b"/>
              <a:pathLst>
                <a:path w="762000" h="127000">
                  <a:moveTo>
                    <a:pt x="635000" y="76199"/>
                  </a:moveTo>
                  <a:lnTo>
                    <a:pt x="635000" y="127000"/>
                  </a:lnTo>
                  <a:lnTo>
                    <a:pt x="736600" y="76200"/>
                  </a:lnTo>
                  <a:lnTo>
                    <a:pt x="635000" y="76199"/>
                  </a:lnTo>
                  <a:close/>
                </a:path>
                <a:path w="762000" h="127000">
                  <a:moveTo>
                    <a:pt x="635000" y="50799"/>
                  </a:moveTo>
                  <a:lnTo>
                    <a:pt x="635000" y="76199"/>
                  </a:lnTo>
                  <a:lnTo>
                    <a:pt x="647700" y="76200"/>
                  </a:lnTo>
                  <a:lnTo>
                    <a:pt x="647700" y="50800"/>
                  </a:lnTo>
                  <a:lnTo>
                    <a:pt x="635000" y="50799"/>
                  </a:lnTo>
                  <a:close/>
                </a:path>
                <a:path w="762000" h="127000">
                  <a:moveTo>
                    <a:pt x="635000" y="0"/>
                  </a:moveTo>
                  <a:lnTo>
                    <a:pt x="635000" y="50799"/>
                  </a:lnTo>
                  <a:lnTo>
                    <a:pt x="647700" y="50800"/>
                  </a:lnTo>
                  <a:lnTo>
                    <a:pt x="647700" y="76200"/>
                  </a:lnTo>
                  <a:lnTo>
                    <a:pt x="736602" y="76198"/>
                  </a:lnTo>
                  <a:lnTo>
                    <a:pt x="762000" y="63500"/>
                  </a:lnTo>
                  <a:lnTo>
                    <a:pt x="635000" y="0"/>
                  </a:lnTo>
                  <a:close/>
                </a:path>
                <a:path w="762000" h="127000">
                  <a:moveTo>
                    <a:pt x="0" y="50798"/>
                  </a:moveTo>
                  <a:lnTo>
                    <a:pt x="0" y="76198"/>
                  </a:lnTo>
                  <a:lnTo>
                    <a:pt x="635000" y="76199"/>
                  </a:lnTo>
                  <a:lnTo>
                    <a:pt x="635000" y="50799"/>
                  </a:lnTo>
                  <a:lnTo>
                    <a:pt x="0" y="50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379855" y="4394948"/>
              <a:ext cx="2163445" cy="1261371"/>
              <a:chOff x="1379855" y="4394948"/>
              <a:chExt cx="2163445" cy="1261371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628900" y="4732666"/>
                <a:ext cx="914400" cy="795634"/>
                <a:chOff x="2651184" y="5033214"/>
                <a:chExt cx="914400" cy="795634"/>
              </a:xfrm>
            </p:grpSpPr>
            <p:sp>
              <p:nvSpPr>
                <p:cNvPr id="14" name="object 11"/>
                <p:cNvSpPr/>
                <p:nvPr/>
              </p:nvSpPr>
              <p:spPr>
                <a:xfrm>
                  <a:off x="2651184" y="5033214"/>
                  <a:ext cx="9144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27000">
                      <a:moveTo>
                        <a:pt x="787400" y="76199"/>
                      </a:moveTo>
                      <a:lnTo>
                        <a:pt x="787400" y="127000"/>
                      </a:lnTo>
                      <a:lnTo>
                        <a:pt x="889000" y="76200"/>
                      </a:lnTo>
                      <a:lnTo>
                        <a:pt x="787400" y="76199"/>
                      </a:lnTo>
                      <a:close/>
                    </a:path>
                    <a:path w="914400" h="127000">
                      <a:moveTo>
                        <a:pt x="787400" y="50799"/>
                      </a:moveTo>
                      <a:lnTo>
                        <a:pt x="787400" y="76199"/>
                      </a:lnTo>
                      <a:lnTo>
                        <a:pt x="800100" y="76200"/>
                      </a:lnTo>
                      <a:lnTo>
                        <a:pt x="800100" y="50800"/>
                      </a:lnTo>
                      <a:lnTo>
                        <a:pt x="787400" y="50799"/>
                      </a:lnTo>
                      <a:close/>
                    </a:path>
                    <a:path w="914400" h="127000">
                      <a:moveTo>
                        <a:pt x="787400" y="0"/>
                      </a:moveTo>
                      <a:lnTo>
                        <a:pt x="787400" y="50799"/>
                      </a:lnTo>
                      <a:lnTo>
                        <a:pt x="800100" y="50800"/>
                      </a:lnTo>
                      <a:lnTo>
                        <a:pt x="800100" y="76200"/>
                      </a:lnTo>
                      <a:lnTo>
                        <a:pt x="889002" y="76198"/>
                      </a:lnTo>
                      <a:lnTo>
                        <a:pt x="914400" y="63500"/>
                      </a:lnTo>
                      <a:lnTo>
                        <a:pt x="787400" y="0"/>
                      </a:lnTo>
                      <a:close/>
                    </a:path>
                    <a:path w="914400" h="127000">
                      <a:moveTo>
                        <a:pt x="0" y="50798"/>
                      </a:moveTo>
                      <a:lnTo>
                        <a:pt x="0" y="76198"/>
                      </a:lnTo>
                      <a:lnTo>
                        <a:pt x="787400" y="76199"/>
                      </a:lnTo>
                      <a:lnTo>
                        <a:pt x="787400" y="50799"/>
                      </a:lnTo>
                      <a:lnTo>
                        <a:pt x="0" y="507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object 12"/>
                <p:cNvSpPr/>
                <p:nvPr/>
              </p:nvSpPr>
              <p:spPr>
                <a:xfrm>
                  <a:off x="2651184" y="5701848"/>
                  <a:ext cx="9144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27000">
                      <a:moveTo>
                        <a:pt x="787400" y="76199"/>
                      </a:moveTo>
                      <a:lnTo>
                        <a:pt x="787400" y="126999"/>
                      </a:lnTo>
                      <a:lnTo>
                        <a:pt x="888999" y="76200"/>
                      </a:lnTo>
                      <a:lnTo>
                        <a:pt x="787400" y="76199"/>
                      </a:lnTo>
                      <a:close/>
                    </a:path>
                    <a:path w="914400" h="127000">
                      <a:moveTo>
                        <a:pt x="787400" y="50799"/>
                      </a:moveTo>
                      <a:lnTo>
                        <a:pt x="787400" y="76199"/>
                      </a:lnTo>
                      <a:lnTo>
                        <a:pt x="800100" y="76200"/>
                      </a:lnTo>
                      <a:lnTo>
                        <a:pt x="800100" y="50800"/>
                      </a:lnTo>
                      <a:lnTo>
                        <a:pt x="787400" y="50799"/>
                      </a:lnTo>
                      <a:close/>
                    </a:path>
                    <a:path w="914400" h="127000">
                      <a:moveTo>
                        <a:pt x="787400" y="0"/>
                      </a:moveTo>
                      <a:lnTo>
                        <a:pt x="787400" y="50799"/>
                      </a:lnTo>
                      <a:lnTo>
                        <a:pt x="800100" y="50800"/>
                      </a:lnTo>
                      <a:lnTo>
                        <a:pt x="800100" y="76200"/>
                      </a:lnTo>
                      <a:lnTo>
                        <a:pt x="889002" y="76198"/>
                      </a:lnTo>
                      <a:lnTo>
                        <a:pt x="914400" y="63500"/>
                      </a:lnTo>
                      <a:lnTo>
                        <a:pt x="787400" y="0"/>
                      </a:lnTo>
                      <a:close/>
                    </a:path>
                    <a:path w="914400" h="127000">
                      <a:moveTo>
                        <a:pt x="0" y="50798"/>
                      </a:moveTo>
                      <a:lnTo>
                        <a:pt x="0" y="76198"/>
                      </a:lnTo>
                      <a:lnTo>
                        <a:pt x="787400" y="76199"/>
                      </a:lnTo>
                      <a:lnTo>
                        <a:pt x="787400" y="50799"/>
                      </a:lnTo>
                      <a:lnTo>
                        <a:pt x="0" y="507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object 14"/>
              <p:cNvSpPr txBox="1"/>
              <p:nvPr/>
            </p:nvSpPr>
            <p:spPr>
              <a:xfrm>
                <a:off x="1379855" y="4394948"/>
                <a:ext cx="1249045" cy="126137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5080" indent="365125">
                  <a:lnSpc>
                    <a:spcPct val="153100"/>
                  </a:lnSpc>
                  <a:spcBef>
                    <a:spcPts val="100"/>
                  </a:spcBef>
                </a:pPr>
                <a:r>
                  <a:rPr sz="2800" dirty="0">
                    <a:cs typeface="+mn-ea"/>
                    <a:sym typeface="+mn-lt"/>
                  </a:rPr>
                  <a:t>D</a:t>
                </a:r>
                <a:r>
                  <a:rPr sz="2800" spc="-5" dirty="0">
                    <a:cs typeface="+mn-ea"/>
                    <a:sym typeface="+mn-lt"/>
                  </a:rPr>
                  <a:t>at</a:t>
                </a:r>
                <a:r>
                  <a:rPr sz="2800" dirty="0">
                    <a:cs typeface="+mn-ea"/>
                    <a:sym typeface="+mn-lt"/>
                  </a:rPr>
                  <a:t>a  </a:t>
                </a:r>
                <a:r>
                  <a:rPr sz="2800" spc="-5" dirty="0">
                    <a:cs typeface="+mn-ea"/>
                    <a:sym typeface="+mn-lt"/>
                  </a:rPr>
                  <a:t>Outp</a:t>
                </a:r>
                <a:r>
                  <a:rPr sz="2800" spc="-10" dirty="0">
                    <a:cs typeface="+mn-ea"/>
                    <a:sym typeface="+mn-lt"/>
                  </a:rPr>
                  <a:t>u</a:t>
                </a:r>
                <a:r>
                  <a:rPr sz="2800" dirty="0">
                    <a:cs typeface="+mn-ea"/>
                    <a:sym typeface="+mn-lt"/>
                  </a:rPr>
                  <a:t>t</a:t>
                </a:r>
              </a:p>
            </p:txBody>
          </p:sp>
        </p:grpSp>
        <p:sp>
          <p:nvSpPr>
            <p:cNvPr id="18" name="object 15"/>
            <p:cNvSpPr txBox="1"/>
            <p:nvPr/>
          </p:nvSpPr>
          <p:spPr>
            <a:xfrm>
              <a:off x="7005318" y="4810886"/>
              <a:ext cx="1741170" cy="8874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cs typeface="+mn-ea"/>
                  <a:sym typeface="+mn-lt"/>
                </a:rPr>
                <a:t>Al</a:t>
              </a:r>
              <a:r>
                <a:rPr sz="2800" spc="-5" dirty="0">
                  <a:cs typeface="+mn-ea"/>
                  <a:sym typeface="+mn-lt"/>
                </a:rPr>
                <a:t>gor</a:t>
              </a:r>
              <a:r>
                <a:rPr sz="2800" dirty="0">
                  <a:cs typeface="+mn-ea"/>
                  <a:sym typeface="+mn-lt"/>
                </a:rPr>
                <a:t>i</a:t>
              </a:r>
              <a:r>
                <a:rPr sz="2800" spc="-5" dirty="0">
                  <a:cs typeface="+mn-ea"/>
                  <a:sym typeface="+mn-lt"/>
                </a:rPr>
                <a:t>th</a:t>
              </a:r>
              <a:r>
                <a:rPr sz="2800" dirty="0">
                  <a:cs typeface="+mn-ea"/>
                  <a:sym typeface="+mn-lt"/>
                </a:rPr>
                <a:t>m</a:t>
              </a:r>
            </a:p>
            <a:p>
              <a:pPr marL="12700">
                <a:lnSpc>
                  <a:spcPct val="100000"/>
                </a:lnSpc>
                <a:spcBef>
                  <a:spcPts val="70"/>
                </a:spcBef>
              </a:pPr>
              <a:r>
                <a:rPr sz="2800" dirty="0">
                  <a:cs typeface="+mn-ea"/>
                  <a:sym typeface="+mn-lt"/>
                </a:rPr>
                <a:t>/</a:t>
              </a:r>
              <a:r>
                <a:rPr sz="2800" spc="-25" dirty="0">
                  <a:cs typeface="+mn-ea"/>
                  <a:sym typeface="+mn-lt"/>
                </a:rPr>
                <a:t> </a:t>
              </a:r>
              <a:r>
                <a:rPr sz="2800" spc="-10" dirty="0">
                  <a:cs typeface="+mn-ea"/>
                  <a:sym typeface="+mn-lt"/>
                </a:rPr>
                <a:t>Model</a:t>
              </a:r>
              <a:endParaRPr sz="28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99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7" y="447566"/>
            <a:ext cx="8201025" cy="585111"/>
          </a:xfrm>
        </p:spPr>
        <p:txBody>
          <a:bodyPr/>
          <a:lstStyle/>
          <a:p>
            <a:r>
              <a:rPr lang="en-US" altLang="zh-CN" sz="2800" dirty="0">
                <a:ea typeface="+mn-ea"/>
                <a:cs typeface="+mn-ea"/>
                <a:sym typeface="+mn-lt"/>
              </a:rPr>
              <a:t>(2) </a:t>
            </a:r>
            <a:r>
              <a:rPr lang="en-US" altLang="zh-CN" sz="2800" spc="-5" dirty="0">
                <a:ea typeface="+mn-ea"/>
                <a:cs typeface="+mn-ea"/>
                <a:sym typeface="+mn-lt"/>
              </a:rPr>
              <a:t>Multivariate Linear Regression with basis</a:t>
            </a:r>
            <a:r>
              <a:rPr lang="en-US" altLang="zh-CN" sz="2800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800" spc="-5" dirty="0">
                <a:ea typeface="+mn-ea"/>
                <a:cs typeface="+mn-ea"/>
                <a:sym typeface="+mn-lt"/>
              </a:rPr>
              <a:t>Expansion</a:t>
            </a:r>
            <a:endParaRPr lang="zh-CN" altLang="en-US" sz="28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30190" y="1591098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Regression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4833302" y="2276898"/>
            <a:ext cx="2653030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06680" marR="5080" indent="-107314">
              <a:lnSpc>
                <a:spcPct val="78900"/>
              </a:lnSpc>
              <a:spcBef>
                <a:spcPts val="555"/>
              </a:spcBef>
            </a:pP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Y = </a:t>
            </a:r>
            <a:r>
              <a:rPr sz="1800" b="1" spc="-10" dirty="0">
                <a:solidFill>
                  <a:srgbClr val="1F497D"/>
                </a:solidFill>
                <a:cs typeface="+mn-ea"/>
                <a:sym typeface="+mn-lt"/>
              </a:rPr>
              <a:t>Weighted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linear</a:t>
            </a:r>
            <a:r>
              <a:rPr sz="1800" b="1" spc="-8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sum 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of (X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basis</a:t>
            </a:r>
            <a:r>
              <a:rPr sz="1800" b="1" spc="-4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expansion)</a:t>
            </a:r>
            <a:endParaRPr sz="1800">
              <a:cs typeface="+mn-ea"/>
              <a:sym typeface="+mn-l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5187950" y="3148627"/>
            <a:ext cx="156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Least-squares</a:t>
            </a:r>
            <a:endParaRPr sz="1800">
              <a:cs typeface="+mn-ea"/>
              <a:sym typeface="+mn-lt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4949190" y="3953298"/>
            <a:ext cx="2376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Normal Eq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/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SGD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/</a:t>
            </a:r>
            <a:r>
              <a:rPr sz="1800" b="1" spc="-4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GD</a:t>
            </a:r>
            <a:endParaRPr sz="1800">
              <a:cs typeface="+mn-ea"/>
              <a:sym typeface="+mn-lt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5327650" y="4727491"/>
            <a:ext cx="12833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indent="12700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Regression  c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o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ff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icie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nts</a:t>
            </a:r>
            <a:endParaRPr sz="1800">
              <a:cs typeface="+mn-ea"/>
              <a:sym typeface="+mn-lt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5867400" y="192688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5867400" y="2765087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1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5867400" y="352708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5867400" y="4335529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6" name="object 12"/>
          <p:cNvSpPr/>
          <p:nvPr/>
        </p:nvSpPr>
        <p:spPr>
          <a:xfrm>
            <a:off x="4552950" y="1343870"/>
            <a:ext cx="3124200" cy="4214495"/>
          </a:xfrm>
          <a:custGeom>
            <a:avLst/>
            <a:gdLst/>
            <a:ahLst/>
            <a:cxnLst/>
            <a:rect l="l" t="t" r="r" b="b"/>
            <a:pathLst>
              <a:path w="3124200" h="4214495">
                <a:moveTo>
                  <a:pt x="0" y="0"/>
                </a:moveTo>
                <a:lnTo>
                  <a:pt x="3124200" y="0"/>
                </a:lnTo>
                <a:lnTo>
                  <a:pt x="3124200" y="4214031"/>
                </a:lnTo>
                <a:lnTo>
                  <a:pt x="0" y="42140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1200150" y="1350220"/>
            <a:ext cx="2743200" cy="4214495"/>
          </a:xfrm>
          <a:custGeom>
            <a:avLst/>
            <a:gdLst/>
            <a:ahLst/>
            <a:cxnLst/>
            <a:rect l="l" t="t" r="r" b="b"/>
            <a:pathLst>
              <a:path w="2743200" h="4214495">
                <a:moveTo>
                  <a:pt x="2743200" y="0"/>
                </a:moveTo>
                <a:lnTo>
                  <a:pt x="0" y="0"/>
                </a:lnTo>
                <a:lnTo>
                  <a:pt x="0" y="4214031"/>
                </a:lnTo>
                <a:lnTo>
                  <a:pt x="2743200" y="4214031"/>
                </a:lnTo>
                <a:lnTo>
                  <a:pt x="2743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1200150" y="1350220"/>
            <a:ext cx="2743200" cy="4214495"/>
          </a:xfrm>
          <a:custGeom>
            <a:avLst/>
            <a:gdLst/>
            <a:ahLst/>
            <a:cxnLst/>
            <a:rect l="l" t="t" r="r" b="b"/>
            <a:pathLst>
              <a:path w="2743200" h="4214495">
                <a:moveTo>
                  <a:pt x="0" y="0"/>
                </a:moveTo>
                <a:lnTo>
                  <a:pt x="2743200" y="0"/>
                </a:lnTo>
                <a:lnTo>
                  <a:pt x="2743200" y="4214031"/>
                </a:lnTo>
                <a:lnTo>
                  <a:pt x="0" y="42140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2282189" y="1591098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1F497D"/>
                </a:solidFill>
                <a:cs typeface="+mn-ea"/>
                <a:sym typeface="+mn-lt"/>
              </a:rPr>
              <a:t>T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a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k</a:t>
            </a:r>
            <a:endParaRPr sz="1800">
              <a:cs typeface="+mn-ea"/>
              <a:sym typeface="+mn-lt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1824989" y="2353098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Representation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1824989" y="3115098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Score</a:t>
            </a:r>
            <a:r>
              <a:rPr sz="1800" b="1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Function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1520189" y="3953298"/>
            <a:ext cx="222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Search/Optimization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1987550" y="4727491"/>
            <a:ext cx="12579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indent="196850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Models,  Parame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t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ers</a:t>
            </a:r>
            <a:endParaRPr sz="1800">
              <a:cs typeface="+mn-ea"/>
              <a:sym typeface="+mn-lt"/>
            </a:endParaRPr>
          </a:p>
        </p:txBody>
      </p:sp>
      <p:sp>
        <p:nvSpPr>
          <p:cNvPr id="24" name="object 20"/>
          <p:cNvSpPr/>
          <p:nvPr/>
        </p:nvSpPr>
        <p:spPr>
          <a:xfrm>
            <a:off x="2514601" y="192688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5" name="object 21"/>
          <p:cNvSpPr/>
          <p:nvPr/>
        </p:nvSpPr>
        <p:spPr>
          <a:xfrm>
            <a:off x="2514601" y="268888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6" name="object 22"/>
          <p:cNvSpPr/>
          <p:nvPr/>
        </p:nvSpPr>
        <p:spPr>
          <a:xfrm>
            <a:off x="2514601" y="345088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2514601" y="4212887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8" name="object 24"/>
          <p:cNvSpPr/>
          <p:nvPr/>
        </p:nvSpPr>
        <p:spPr>
          <a:xfrm>
            <a:off x="3943350" y="3755687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91343" y="5650828"/>
                <a:ext cx="3532314" cy="96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𝜑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  <m:r>
                        <a:rPr lang="zh-CN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43" y="5650828"/>
                <a:ext cx="3532314" cy="96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1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55" y="5546810"/>
            <a:ext cx="3795089" cy="9373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(3) </a:t>
            </a:r>
            <a:r>
              <a:rPr lang="en-US" altLang="zh-CN" sz="3200" spc="-5" dirty="0">
                <a:ea typeface="+mn-ea"/>
                <a:cs typeface="+mn-ea"/>
                <a:sym typeface="+mn-lt"/>
              </a:rPr>
              <a:t>Regularized multivariate linear</a:t>
            </a:r>
            <a:r>
              <a:rPr lang="en-US" altLang="zh-CN" sz="3200" spc="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200" spc="-5" dirty="0" smtClean="0">
                <a:ea typeface="+mn-ea"/>
                <a:cs typeface="+mn-ea"/>
                <a:sym typeface="+mn-lt"/>
              </a:rPr>
              <a:t>regression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49240" y="1493011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Regression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4852352" y="2178811"/>
            <a:ext cx="2653030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982344" marR="5080" indent="-982980">
              <a:lnSpc>
                <a:spcPts val="1800"/>
              </a:lnSpc>
              <a:spcBef>
                <a:spcPts val="459"/>
              </a:spcBef>
            </a:pP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Y = </a:t>
            </a:r>
            <a:r>
              <a:rPr sz="1800" b="1" spc="-10" dirty="0">
                <a:solidFill>
                  <a:srgbClr val="1F497D"/>
                </a:solidFill>
                <a:cs typeface="+mn-ea"/>
                <a:sym typeface="+mn-lt"/>
              </a:rPr>
              <a:t>Weighted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linear</a:t>
            </a:r>
            <a:r>
              <a:rPr sz="1800" b="1" spc="-8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sum 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of</a:t>
            </a:r>
            <a:r>
              <a:rPr sz="1800" b="1" spc="-1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5" dirty="0">
                <a:solidFill>
                  <a:srgbClr val="1F497D"/>
                </a:solidFill>
                <a:cs typeface="+mn-ea"/>
                <a:sym typeface="+mn-lt"/>
              </a:rPr>
              <a:t>X</a:t>
            </a:r>
            <a:r>
              <a:rPr sz="1750" b="1" spc="5" dirty="0">
                <a:solidFill>
                  <a:srgbClr val="1F497D"/>
                </a:solidFill>
                <a:cs typeface="+mn-ea"/>
                <a:sym typeface="+mn-lt"/>
              </a:rPr>
              <a:t>’</a:t>
            </a:r>
            <a:r>
              <a:rPr sz="1800" b="1" spc="5" dirty="0">
                <a:solidFill>
                  <a:srgbClr val="1F497D"/>
                </a:solidFill>
                <a:cs typeface="+mn-ea"/>
                <a:sym typeface="+mn-lt"/>
              </a:rPr>
              <a:t>s</a:t>
            </a:r>
            <a:endParaRPr sz="1800">
              <a:cs typeface="+mn-ea"/>
              <a:sym typeface="+mn-l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4936331" y="2940811"/>
            <a:ext cx="22993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indent="301625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Least-squares+  Regularization</a:t>
            </a:r>
            <a:r>
              <a:rPr sz="1800" b="1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-norm</a:t>
            </a:r>
            <a:endParaRPr sz="1800">
              <a:cs typeface="+mn-ea"/>
              <a:sym typeface="+mn-lt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5079480" y="3928364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Normal Eq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/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SGD 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/</a:t>
            </a:r>
            <a:r>
              <a:rPr sz="1800" b="1" spc="-60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GD</a:t>
            </a:r>
            <a:endParaRPr sz="1800">
              <a:cs typeface="+mn-ea"/>
              <a:sym typeface="+mn-lt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4908550" y="4894579"/>
            <a:ext cx="26168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666750" marR="5080" indent="-666750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Regularized Regression  coefficients</a:t>
            </a:r>
            <a:endParaRPr sz="1800">
              <a:cs typeface="+mn-ea"/>
              <a:sym typeface="+mn-lt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5886450" y="1828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5886450" y="2667000"/>
            <a:ext cx="114300" cy="381000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100" y="266700"/>
                </a:moveTo>
                <a:lnTo>
                  <a:pt x="0" y="266700"/>
                </a:lnTo>
                <a:lnTo>
                  <a:pt x="57151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100" y="266700"/>
                </a:lnTo>
                <a:close/>
              </a:path>
              <a:path w="114300" h="381000">
                <a:moveTo>
                  <a:pt x="76200" y="0"/>
                </a:moveTo>
                <a:lnTo>
                  <a:pt x="38100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200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5886450" y="34290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1" y="342900"/>
                </a:moveTo>
                <a:lnTo>
                  <a:pt x="0" y="342900"/>
                </a:lnTo>
                <a:lnTo>
                  <a:pt x="57151" y="457200"/>
                </a:lnTo>
                <a:lnTo>
                  <a:pt x="104775" y="361950"/>
                </a:lnTo>
                <a:lnTo>
                  <a:pt x="38101" y="361950"/>
                </a:lnTo>
                <a:lnTo>
                  <a:pt x="38101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1" y="361950"/>
                </a:lnTo>
                <a:lnTo>
                  <a:pt x="76201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1" y="342900"/>
                </a:lnTo>
                <a:lnTo>
                  <a:pt x="76201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5886451" y="4387180"/>
            <a:ext cx="114300" cy="532130"/>
          </a:xfrm>
          <a:custGeom>
            <a:avLst/>
            <a:gdLst/>
            <a:ahLst/>
            <a:cxnLst/>
            <a:rect l="l" t="t" r="r" b="b"/>
            <a:pathLst>
              <a:path w="114300" h="532129">
                <a:moveTo>
                  <a:pt x="38099" y="417667"/>
                </a:moveTo>
                <a:lnTo>
                  <a:pt x="0" y="417667"/>
                </a:lnTo>
                <a:lnTo>
                  <a:pt x="57150" y="531967"/>
                </a:lnTo>
                <a:lnTo>
                  <a:pt x="104775" y="436717"/>
                </a:lnTo>
                <a:lnTo>
                  <a:pt x="38100" y="436717"/>
                </a:lnTo>
                <a:lnTo>
                  <a:pt x="38099" y="417667"/>
                </a:lnTo>
                <a:close/>
              </a:path>
              <a:path w="114300" h="532129">
                <a:moveTo>
                  <a:pt x="76198" y="0"/>
                </a:moveTo>
                <a:lnTo>
                  <a:pt x="38098" y="0"/>
                </a:lnTo>
                <a:lnTo>
                  <a:pt x="38100" y="436717"/>
                </a:lnTo>
                <a:lnTo>
                  <a:pt x="76200" y="436717"/>
                </a:lnTo>
                <a:lnTo>
                  <a:pt x="76198" y="0"/>
                </a:lnTo>
                <a:close/>
              </a:path>
              <a:path w="114300" h="532129">
                <a:moveTo>
                  <a:pt x="114300" y="417667"/>
                </a:moveTo>
                <a:lnTo>
                  <a:pt x="76199" y="417667"/>
                </a:lnTo>
                <a:lnTo>
                  <a:pt x="76200" y="436717"/>
                </a:lnTo>
                <a:lnTo>
                  <a:pt x="104775" y="436717"/>
                </a:lnTo>
                <a:lnTo>
                  <a:pt x="114300" y="417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6" name="object 12"/>
          <p:cNvSpPr/>
          <p:nvPr/>
        </p:nvSpPr>
        <p:spPr>
          <a:xfrm>
            <a:off x="4572000" y="1245783"/>
            <a:ext cx="3124200" cy="4465320"/>
          </a:xfrm>
          <a:custGeom>
            <a:avLst/>
            <a:gdLst/>
            <a:ahLst/>
            <a:cxnLst/>
            <a:rect l="l" t="t" r="r" b="b"/>
            <a:pathLst>
              <a:path w="3124200" h="4465320">
                <a:moveTo>
                  <a:pt x="0" y="0"/>
                </a:moveTo>
                <a:lnTo>
                  <a:pt x="3124200" y="0"/>
                </a:lnTo>
                <a:lnTo>
                  <a:pt x="3124200" y="4464967"/>
                </a:lnTo>
                <a:lnTo>
                  <a:pt x="0" y="446496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1219200" y="1252133"/>
            <a:ext cx="2743200" cy="4214495"/>
          </a:xfrm>
          <a:custGeom>
            <a:avLst/>
            <a:gdLst/>
            <a:ahLst/>
            <a:cxnLst/>
            <a:rect l="l" t="t" r="r" b="b"/>
            <a:pathLst>
              <a:path w="2743200" h="4214495">
                <a:moveTo>
                  <a:pt x="2743200" y="0"/>
                </a:moveTo>
                <a:lnTo>
                  <a:pt x="0" y="0"/>
                </a:lnTo>
                <a:lnTo>
                  <a:pt x="0" y="4214031"/>
                </a:lnTo>
                <a:lnTo>
                  <a:pt x="2743200" y="4214031"/>
                </a:lnTo>
                <a:lnTo>
                  <a:pt x="27432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1219200" y="1252133"/>
            <a:ext cx="2743200" cy="4214495"/>
          </a:xfrm>
          <a:custGeom>
            <a:avLst/>
            <a:gdLst/>
            <a:ahLst/>
            <a:cxnLst/>
            <a:rect l="l" t="t" r="r" b="b"/>
            <a:pathLst>
              <a:path w="2743200" h="4214495">
                <a:moveTo>
                  <a:pt x="0" y="0"/>
                </a:moveTo>
                <a:lnTo>
                  <a:pt x="2743200" y="0"/>
                </a:lnTo>
                <a:lnTo>
                  <a:pt x="2743200" y="4214031"/>
                </a:lnTo>
                <a:lnTo>
                  <a:pt x="0" y="42140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2301239" y="1493011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1F497D"/>
                </a:solidFill>
                <a:cs typeface="+mn-ea"/>
                <a:sym typeface="+mn-lt"/>
              </a:rPr>
              <a:t>T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a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k</a:t>
            </a:r>
            <a:endParaRPr sz="1800">
              <a:cs typeface="+mn-ea"/>
              <a:sym typeface="+mn-lt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1844039" y="2255011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Representation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1844039" y="3017011"/>
            <a:ext cx="167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Score</a:t>
            </a:r>
            <a:r>
              <a:rPr sz="1800" b="1" spc="-65" dirty="0">
                <a:solidFill>
                  <a:srgbClr val="1F497D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Function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1539239" y="3855211"/>
            <a:ext cx="222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Search/Optimization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2006600" y="4629404"/>
            <a:ext cx="1257935" cy="5162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indent="196850">
              <a:lnSpc>
                <a:spcPct val="78900"/>
              </a:lnSpc>
              <a:spcBef>
                <a:spcPts val="555"/>
              </a:spcBef>
            </a:pP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Models,  Parame</a:t>
            </a:r>
            <a:r>
              <a:rPr sz="1800" b="1" dirty="0">
                <a:solidFill>
                  <a:srgbClr val="1F497D"/>
                </a:solidFill>
                <a:cs typeface="+mn-ea"/>
                <a:sym typeface="+mn-lt"/>
              </a:rPr>
              <a:t>t</a:t>
            </a:r>
            <a:r>
              <a:rPr sz="1800" b="1" spc="-5" dirty="0">
                <a:solidFill>
                  <a:srgbClr val="1F497D"/>
                </a:solidFill>
                <a:cs typeface="+mn-ea"/>
                <a:sym typeface="+mn-lt"/>
              </a:rPr>
              <a:t>ers</a:t>
            </a:r>
            <a:endParaRPr sz="1800">
              <a:cs typeface="+mn-ea"/>
              <a:sym typeface="+mn-lt"/>
            </a:endParaRPr>
          </a:p>
        </p:txBody>
      </p:sp>
      <p:sp>
        <p:nvSpPr>
          <p:cNvPr id="24" name="object 20"/>
          <p:cNvSpPr/>
          <p:nvPr/>
        </p:nvSpPr>
        <p:spPr>
          <a:xfrm>
            <a:off x="2533651" y="1828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5" name="object 21"/>
          <p:cNvSpPr/>
          <p:nvPr/>
        </p:nvSpPr>
        <p:spPr>
          <a:xfrm>
            <a:off x="2533651" y="2590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6" name="object 22"/>
          <p:cNvSpPr/>
          <p:nvPr/>
        </p:nvSpPr>
        <p:spPr>
          <a:xfrm>
            <a:off x="2533651" y="3352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7" name="object 23"/>
          <p:cNvSpPr/>
          <p:nvPr/>
        </p:nvSpPr>
        <p:spPr>
          <a:xfrm>
            <a:off x="2533651" y="4114800"/>
            <a:ext cx="114300" cy="457200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198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8" name="object 24"/>
          <p:cNvSpPr/>
          <p:nvPr/>
        </p:nvSpPr>
        <p:spPr>
          <a:xfrm>
            <a:off x="3962400" y="3657600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43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(4)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Feature</a:t>
            </a:r>
            <a:r>
              <a:rPr lang="en-US" altLang="zh-CN" spc="-6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Selection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1" y="1220917"/>
            <a:ext cx="6894101" cy="46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 smtClean="0"/>
              <a:t>(4) Feature</a:t>
            </a:r>
            <a:r>
              <a:rPr lang="en-US" spc="-70" dirty="0" smtClean="0"/>
              <a:t> </a:t>
            </a:r>
            <a:r>
              <a:rPr lang="en-US" spc="-5" dirty="0" smtClean="0"/>
              <a:t>Selection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0070C0"/>
                </a:solidFill>
                <a:cs typeface="Calibri"/>
              </a:rPr>
              <a:t>Thousands </a:t>
            </a:r>
            <a:r>
              <a:rPr lang="en-US" altLang="zh-CN" spc="-10" dirty="0">
                <a:solidFill>
                  <a:srgbClr val="0070C0"/>
                </a:solidFill>
                <a:cs typeface="Calibri"/>
              </a:rPr>
              <a:t>to </a:t>
            </a:r>
            <a:r>
              <a:rPr lang="en-US" altLang="zh-CN" spc="-5" dirty="0">
                <a:solidFill>
                  <a:srgbClr val="0070C0"/>
                </a:solidFill>
                <a:cs typeface="Calibri"/>
              </a:rPr>
              <a:t>millions </a:t>
            </a:r>
            <a:r>
              <a:rPr lang="en-US" altLang="zh-CN" spc="-5" dirty="0">
                <a:cs typeface="Calibri"/>
              </a:rPr>
              <a:t>of low </a:t>
            </a:r>
            <a:r>
              <a:rPr lang="en-US" altLang="zh-CN" spc="-10" dirty="0">
                <a:cs typeface="Calibri"/>
              </a:rPr>
              <a:t>level </a:t>
            </a:r>
            <a:r>
              <a:rPr lang="en-US" altLang="zh-CN" spc="-15" dirty="0" smtClean="0">
                <a:solidFill>
                  <a:srgbClr val="0070C0"/>
                </a:solidFill>
                <a:cs typeface="Calibri"/>
              </a:rPr>
              <a:t>features</a:t>
            </a:r>
            <a:r>
              <a:rPr lang="en-US" altLang="zh-CN" spc="-15" dirty="0" smtClean="0">
                <a:cs typeface="Calibri"/>
              </a:rPr>
              <a:t>.</a:t>
            </a:r>
          </a:p>
          <a:p>
            <a:r>
              <a:rPr lang="en-US" altLang="zh-CN" spc="-5" dirty="0" smtClean="0">
                <a:solidFill>
                  <a:srgbClr val="0070C0"/>
                </a:solidFill>
                <a:cs typeface="Calibri"/>
              </a:rPr>
              <a:t>select</a:t>
            </a:r>
            <a:r>
              <a:rPr lang="en-US" altLang="zh-CN" spc="-5" dirty="0" smtClean="0">
                <a:cs typeface="Calibri"/>
              </a:rPr>
              <a:t> </a:t>
            </a:r>
            <a:r>
              <a:rPr lang="en-US" altLang="zh-CN" spc="-5" dirty="0">
                <a:cs typeface="Calibri"/>
              </a:rPr>
              <a:t>the </a:t>
            </a:r>
            <a:r>
              <a:rPr lang="en-US" altLang="zh-CN" spc="-10" dirty="0">
                <a:cs typeface="Calibri"/>
              </a:rPr>
              <a:t>most </a:t>
            </a:r>
            <a:r>
              <a:rPr lang="en-US" altLang="zh-CN" spc="-15" dirty="0">
                <a:cs typeface="Calibri"/>
              </a:rPr>
              <a:t>relevant </a:t>
            </a:r>
            <a:r>
              <a:rPr lang="en-US" altLang="zh-CN" dirty="0">
                <a:cs typeface="Calibri"/>
              </a:rPr>
              <a:t>ones </a:t>
            </a:r>
            <a:r>
              <a:rPr lang="en-US" altLang="zh-CN" spc="-15" dirty="0" smtClean="0">
                <a:cs typeface="Calibri"/>
              </a:rPr>
              <a:t>to </a:t>
            </a:r>
            <a:r>
              <a:rPr lang="en-US" altLang="zh-CN" spc="-5" dirty="0">
                <a:cs typeface="Calibri"/>
              </a:rPr>
              <a:t>build </a:t>
            </a:r>
            <a:r>
              <a:rPr lang="en-US" altLang="zh-CN" spc="-35" dirty="0">
                <a:cs typeface="Calibri"/>
              </a:rPr>
              <a:t>better, faster, </a:t>
            </a:r>
            <a:r>
              <a:rPr lang="en-US" altLang="zh-CN" spc="-5" dirty="0">
                <a:cs typeface="Calibri"/>
              </a:rPr>
              <a:t>and </a:t>
            </a:r>
            <a:r>
              <a:rPr lang="en-US" altLang="zh-CN" spc="-10" dirty="0">
                <a:cs typeface="Calibri"/>
              </a:rPr>
              <a:t>easier to </a:t>
            </a:r>
            <a:r>
              <a:rPr lang="en-US" altLang="zh-CN" spc="-15" dirty="0">
                <a:cs typeface="Calibri"/>
              </a:rPr>
              <a:t>understand </a:t>
            </a:r>
            <a:r>
              <a:rPr lang="en-US" altLang="zh-CN" spc="-5" dirty="0">
                <a:cs typeface="Calibri"/>
              </a:rPr>
              <a:t>learning</a:t>
            </a:r>
            <a:r>
              <a:rPr lang="en-US" altLang="zh-CN" spc="145" dirty="0">
                <a:cs typeface="Calibri"/>
              </a:rPr>
              <a:t> </a:t>
            </a:r>
            <a:r>
              <a:rPr lang="en-US" altLang="zh-CN" spc="-5" dirty="0">
                <a:cs typeface="Calibri"/>
              </a:rPr>
              <a:t>models.</a:t>
            </a:r>
            <a:endParaRPr lang="en-US" altLang="zh-CN" dirty="0">
              <a:cs typeface="Calibri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2020/2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Beilun Wang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80574" y="2865772"/>
            <a:ext cx="6863397" cy="3276302"/>
            <a:chOff x="892449" y="2620743"/>
            <a:chExt cx="6863397" cy="3276302"/>
          </a:xfrm>
        </p:grpSpPr>
        <p:grpSp>
          <p:nvGrpSpPr>
            <p:cNvPr id="3" name="组合 2"/>
            <p:cNvGrpSpPr/>
            <p:nvPr/>
          </p:nvGrpSpPr>
          <p:grpSpPr>
            <a:xfrm>
              <a:off x="892449" y="3044308"/>
              <a:ext cx="6863397" cy="2852737"/>
              <a:chOff x="869003" y="2729925"/>
              <a:chExt cx="6863397" cy="2852737"/>
            </a:xfrm>
          </p:grpSpPr>
          <p:sp>
            <p:nvSpPr>
              <p:cNvPr id="8" name="object 6"/>
              <p:cNvSpPr/>
              <p:nvPr/>
            </p:nvSpPr>
            <p:spPr>
              <a:xfrm>
                <a:off x="2711137" y="2917250"/>
                <a:ext cx="5006975" cy="2633980"/>
              </a:xfrm>
              <a:custGeom>
                <a:avLst/>
                <a:gdLst/>
                <a:ahLst/>
                <a:cxnLst/>
                <a:rect l="l" t="t" r="r" b="b"/>
                <a:pathLst>
                  <a:path w="5006975" h="2633979">
                    <a:moveTo>
                      <a:pt x="0" y="2633662"/>
                    </a:moveTo>
                    <a:lnTo>
                      <a:pt x="5006975" y="2633662"/>
                    </a:lnTo>
                    <a:lnTo>
                      <a:pt x="5006975" y="0"/>
                    </a:lnTo>
                    <a:lnTo>
                      <a:pt x="0" y="0"/>
                    </a:lnTo>
                    <a:lnTo>
                      <a:pt x="0" y="2633662"/>
                    </a:lnTo>
                    <a:close/>
                  </a:path>
                </a:pathLst>
              </a:custGeom>
              <a:solidFill>
                <a:srgbClr val="EAEAE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7"/>
              <p:cNvSpPr/>
              <p:nvPr/>
            </p:nvSpPr>
            <p:spPr>
              <a:xfrm>
                <a:off x="1441137" y="2917250"/>
                <a:ext cx="6276975" cy="2633980"/>
              </a:xfrm>
              <a:custGeom>
                <a:avLst/>
                <a:gdLst/>
                <a:ahLst/>
                <a:cxnLst/>
                <a:rect l="l" t="t" r="r" b="b"/>
                <a:pathLst>
                  <a:path w="6276975" h="2633979">
                    <a:moveTo>
                      <a:pt x="0" y="0"/>
                    </a:moveTo>
                    <a:lnTo>
                      <a:pt x="6276975" y="0"/>
                    </a:lnTo>
                    <a:lnTo>
                      <a:pt x="6276975" y="2633663"/>
                    </a:lnTo>
                    <a:lnTo>
                      <a:pt x="0" y="2633663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8"/>
              <p:cNvSpPr txBox="1"/>
              <p:nvPr/>
            </p:nvSpPr>
            <p:spPr>
              <a:xfrm>
                <a:off x="4493265" y="3407342"/>
                <a:ext cx="408305" cy="93980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6000" dirty="0">
                    <a:latin typeface="Calibri"/>
                    <a:cs typeface="Calibri"/>
                  </a:rPr>
                  <a:t>X</a:t>
                </a:r>
                <a:endParaRPr sz="6000">
                  <a:latin typeface="Calibri"/>
                  <a:cs typeface="Calibri"/>
                </a:endParaRPr>
              </a:p>
            </p:txBody>
          </p:sp>
          <p:sp>
            <p:nvSpPr>
              <p:cNvPr id="11" name="object 9"/>
              <p:cNvSpPr/>
              <p:nvPr/>
            </p:nvSpPr>
            <p:spPr>
              <a:xfrm>
                <a:off x="1426850" y="2729925"/>
                <a:ext cx="630555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305550" h="76200">
                    <a:moveTo>
                      <a:pt x="6229350" y="42863"/>
                    </a:moveTo>
                    <a:lnTo>
                      <a:pt x="6229350" y="76201"/>
                    </a:lnTo>
                    <a:lnTo>
                      <a:pt x="6296025" y="42863"/>
                    </a:lnTo>
                    <a:lnTo>
                      <a:pt x="6229350" y="42863"/>
                    </a:lnTo>
                    <a:close/>
                  </a:path>
                  <a:path w="6305550" h="76200">
                    <a:moveTo>
                      <a:pt x="76200" y="0"/>
                    </a:moveTo>
                    <a:lnTo>
                      <a:pt x="0" y="38100"/>
                    </a:lnTo>
                    <a:lnTo>
                      <a:pt x="76200" y="76200"/>
                    </a:lnTo>
                    <a:lnTo>
                      <a:pt x="76200" y="42862"/>
                    </a:lnTo>
                    <a:lnTo>
                      <a:pt x="63491" y="42862"/>
                    </a:lnTo>
                    <a:lnTo>
                      <a:pt x="63491" y="33337"/>
                    </a:lnTo>
                    <a:lnTo>
                      <a:pt x="76200" y="33337"/>
                    </a:lnTo>
                    <a:lnTo>
                      <a:pt x="76200" y="0"/>
                    </a:lnTo>
                    <a:close/>
                  </a:path>
                  <a:path w="6305550" h="76200">
                    <a:moveTo>
                      <a:pt x="6229350" y="33338"/>
                    </a:moveTo>
                    <a:lnTo>
                      <a:pt x="6229350" y="42863"/>
                    </a:lnTo>
                    <a:lnTo>
                      <a:pt x="6242080" y="42863"/>
                    </a:lnTo>
                    <a:lnTo>
                      <a:pt x="6242080" y="33338"/>
                    </a:lnTo>
                    <a:lnTo>
                      <a:pt x="6229350" y="33338"/>
                    </a:lnTo>
                    <a:close/>
                  </a:path>
                  <a:path w="6305550" h="76200">
                    <a:moveTo>
                      <a:pt x="6229350" y="1"/>
                    </a:moveTo>
                    <a:lnTo>
                      <a:pt x="6229350" y="33338"/>
                    </a:lnTo>
                    <a:lnTo>
                      <a:pt x="6242080" y="33338"/>
                    </a:lnTo>
                    <a:lnTo>
                      <a:pt x="6242080" y="42863"/>
                    </a:lnTo>
                    <a:lnTo>
                      <a:pt x="6296027" y="42862"/>
                    </a:lnTo>
                    <a:lnTo>
                      <a:pt x="6305550" y="38101"/>
                    </a:lnTo>
                    <a:lnTo>
                      <a:pt x="6229350" y="1"/>
                    </a:lnTo>
                    <a:close/>
                  </a:path>
                  <a:path w="6305550" h="76200">
                    <a:moveTo>
                      <a:pt x="76200" y="33337"/>
                    </a:moveTo>
                    <a:lnTo>
                      <a:pt x="76200" y="42862"/>
                    </a:lnTo>
                    <a:lnTo>
                      <a:pt x="6229350" y="42863"/>
                    </a:lnTo>
                    <a:lnTo>
                      <a:pt x="6229350" y="33338"/>
                    </a:lnTo>
                    <a:lnTo>
                      <a:pt x="76200" y="33337"/>
                    </a:lnTo>
                    <a:close/>
                  </a:path>
                  <a:path w="6305550" h="76200">
                    <a:moveTo>
                      <a:pt x="63491" y="33337"/>
                    </a:moveTo>
                    <a:lnTo>
                      <a:pt x="63491" y="42862"/>
                    </a:lnTo>
                    <a:lnTo>
                      <a:pt x="76200" y="42862"/>
                    </a:lnTo>
                    <a:lnTo>
                      <a:pt x="76200" y="33337"/>
                    </a:lnTo>
                    <a:lnTo>
                      <a:pt x="63491" y="33337"/>
                    </a:lnTo>
                    <a:close/>
                  </a:path>
                  <a:path w="6305550" h="76200">
                    <a:moveTo>
                      <a:pt x="76200" y="33337"/>
                    </a:moveTo>
                    <a:lnTo>
                      <a:pt x="63491" y="33337"/>
                    </a:lnTo>
                    <a:lnTo>
                      <a:pt x="76200" y="333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0"/>
              <p:cNvSpPr/>
              <p:nvPr/>
            </p:nvSpPr>
            <p:spPr>
              <a:xfrm>
                <a:off x="1228412" y="2893437"/>
                <a:ext cx="76200" cy="268922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689225">
                    <a:moveTo>
                      <a:pt x="33337" y="2613025"/>
                    </a:moveTo>
                    <a:lnTo>
                      <a:pt x="0" y="2613025"/>
                    </a:lnTo>
                    <a:lnTo>
                      <a:pt x="38100" y="2689225"/>
                    </a:lnTo>
                    <a:lnTo>
                      <a:pt x="69850" y="2625725"/>
                    </a:lnTo>
                    <a:lnTo>
                      <a:pt x="33337" y="2625725"/>
                    </a:lnTo>
                    <a:lnTo>
                      <a:pt x="33337" y="2613025"/>
                    </a:lnTo>
                    <a:close/>
                  </a:path>
                  <a:path w="76200" h="2689225">
                    <a:moveTo>
                      <a:pt x="42862" y="63501"/>
                    </a:moveTo>
                    <a:lnTo>
                      <a:pt x="33337" y="63501"/>
                    </a:lnTo>
                    <a:lnTo>
                      <a:pt x="33337" y="2625725"/>
                    </a:lnTo>
                    <a:lnTo>
                      <a:pt x="42862" y="2625725"/>
                    </a:lnTo>
                    <a:lnTo>
                      <a:pt x="42862" y="63501"/>
                    </a:lnTo>
                    <a:close/>
                  </a:path>
                  <a:path w="76200" h="2689225">
                    <a:moveTo>
                      <a:pt x="76200" y="2613025"/>
                    </a:moveTo>
                    <a:lnTo>
                      <a:pt x="42862" y="2613025"/>
                    </a:lnTo>
                    <a:lnTo>
                      <a:pt x="42862" y="2625725"/>
                    </a:lnTo>
                    <a:lnTo>
                      <a:pt x="69850" y="2625725"/>
                    </a:lnTo>
                    <a:lnTo>
                      <a:pt x="76200" y="2613025"/>
                    </a:lnTo>
                    <a:close/>
                  </a:path>
                  <a:path w="76200" h="2689225">
                    <a:moveTo>
                      <a:pt x="38100" y="0"/>
                    </a:moveTo>
                    <a:lnTo>
                      <a:pt x="0" y="76200"/>
                    </a:lnTo>
                    <a:lnTo>
                      <a:pt x="33337" y="76200"/>
                    </a:lnTo>
                    <a:lnTo>
                      <a:pt x="33337" y="63501"/>
                    </a:lnTo>
                    <a:lnTo>
                      <a:pt x="69850" y="63501"/>
                    </a:lnTo>
                    <a:lnTo>
                      <a:pt x="38100" y="0"/>
                    </a:lnTo>
                    <a:close/>
                  </a:path>
                  <a:path w="76200" h="2689225">
                    <a:moveTo>
                      <a:pt x="69850" y="63501"/>
                    </a:moveTo>
                    <a:lnTo>
                      <a:pt x="42862" y="63501"/>
                    </a:lnTo>
                    <a:lnTo>
                      <a:pt x="42862" y="76200"/>
                    </a:lnTo>
                    <a:lnTo>
                      <a:pt x="76200" y="76200"/>
                    </a:lnTo>
                    <a:lnTo>
                      <a:pt x="69850" y="6350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1"/>
              <p:cNvSpPr txBox="1"/>
              <p:nvPr/>
            </p:nvSpPr>
            <p:spPr>
              <a:xfrm>
                <a:off x="869003" y="3992558"/>
                <a:ext cx="14605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dirty="0" smtClean="0">
                    <a:latin typeface="Calibri"/>
                    <a:cs typeface="Calibri"/>
                  </a:rPr>
                  <a:t>n</a:t>
                </a:r>
                <a:endParaRPr sz="2400" dirty="0">
                  <a:latin typeface="Calibri"/>
                  <a:cs typeface="Calibri"/>
                </a:endParaRPr>
              </a:p>
            </p:txBody>
          </p:sp>
          <p:sp>
            <p:nvSpPr>
              <p:cNvPr id="14" name="object 12"/>
              <p:cNvSpPr/>
              <p:nvPr/>
            </p:nvSpPr>
            <p:spPr>
              <a:xfrm>
                <a:off x="1441137" y="2917250"/>
                <a:ext cx="1270000" cy="263398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2633979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2633662"/>
                    </a:lnTo>
                    <a:lnTo>
                      <a:pt x="0" y="26336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3"/>
              <p:cNvSpPr/>
              <p:nvPr/>
            </p:nvSpPr>
            <p:spPr>
              <a:xfrm>
                <a:off x="1441137" y="2917250"/>
                <a:ext cx="1270000" cy="263398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2633979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2633663"/>
                    </a:lnTo>
                    <a:lnTo>
                      <a:pt x="0" y="2633663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4"/>
              <p:cNvSpPr/>
              <p:nvPr/>
            </p:nvSpPr>
            <p:spPr>
              <a:xfrm>
                <a:off x="1457012" y="3372862"/>
                <a:ext cx="125603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256030" h="76200">
                    <a:moveTo>
                      <a:pt x="1179512" y="42863"/>
                    </a:moveTo>
                    <a:lnTo>
                      <a:pt x="1179512" y="76201"/>
                    </a:lnTo>
                    <a:lnTo>
                      <a:pt x="1246187" y="42863"/>
                    </a:lnTo>
                    <a:lnTo>
                      <a:pt x="1179512" y="42863"/>
                    </a:lnTo>
                    <a:close/>
                  </a:path>
                  <a:path w="1256030" h="76200">
                    <a:moveTo>
                      <a:pt x="76200" y="0"/>
                    </a:moveTo>
                    <a:lnTo>
                      <a:pt x="0" y="38100"/>
                    </a:lnTo>
                    <a:lnTo>
                      <a:pt x="76200" y="76200"/>
                    </a:lnTo>
                    <a:lnTo>
                      <a:pt x="76200" y="42862"/>
                    </a:lnTo>
                    <a:lnTo>
                      <a:pt x="63501" y="42862"/>
                    </a:lnTo>
                    <a:lnTo>
                      <a:pt x="63501" y="33337"/>
                    </a:lnTo>
                    <a:lnTo>
                      <a:pt x="76200" y="33337"/>
                    </a:lnTo>
                    <a:lnTo>
                      <a:pt x="76200" y="0"/>
                    </a:lnTo>
                    <a:close/>
                  </a:path>
                  <a:path w="1256030" h="76200">
                    <a:moveTo>
                      <a:pt x="1179512" y="33338"/>
                    </a:moveTo>
                    <a:lnTo>
                      <a:pt x="1179512" y="42863"/>
                    </a:lnTo>
                    <a:lnTo>
                      <a:pt x="1192212" y="42863"/>
                    </a:lnTo>
                    <a:lnTo>
                      <a:pt x="1192212" y="33338"/>
                    </a:lnTo>
                    <a:lnTo>
                      <a:pt x="1179512" y="33338"/>
                    </a:lnTo>
                    <a:close/>
                  </a:path>
                  <a:path w="1256030" h="76200">
                    <a:moveTo>
                      <a:pt x="1179512" y="1"/>
                    </a:moveTo>
                    <a:lnTo>
                      <a:pt x="1179512" y="33338"/>
                    </a:lnTo>
                    <a:lnTo>
                      <a:pt x="1192212" y="33338"/>
                    </a:lnTo>
                    <a:lnTo>
                      <a:pt x="1192212" y="42863"/>
                    </a:lnTo>
                    <a:lnTo>
                      <a:pt x="1246190" y="42862"/>
                    </a:lnTo>
                    <a:lnTo>
                      <a:pt x="1255712" y="38101"/>
                    </a:lnTo>
                    <a:lnTo>
                      <a:pt x="1179512" y="1"/>
                    </a:lnTo>
                    <a:close/>
                  </a:path>
                  <a:path w="1256030" h="76200">
                    <a:moveTo>
                      <a:pt x="76200" y="33337"/>
                    </a:moveTo>
                    <a:lnTo>
                      <a:pt x="76200" y="42862"/>
                    </a:lnTo>
                    <a:lnTo>
                      <a:pt x="1179512" y="42863"/>
                    </a:lnTo>
                    <a:lnTo>
                      <a:pt x="1179512" y="33338"/>
                    </a:lnTo>
                    <a:lnTo>
                      <a:pt x="76200" y="33337"/>
                    </a:lnTo>
                    <a:close/>
                  </a:path>
                  <a:path w="1256030" h="76200">
                    <a:moveTo>
                      <a:pt x="63501" y="33337"/>
                    </a:moveTo>
                    <a:lnTo>
                      <a:pt x="63501" y="42862"/>
                    </a:lnTo>
                    <a:lnTo>
                      <a:pt x="76200" y="42862"/>
                    </a:lnTo>
                    <a:lnTo>
                      <a:pt x="76200" y="33337"/>
                    </a:lnTo>
                    <a:lnTo>
                      <a:pt x="63501" y="33337"/>
                    </a:lnTo>
                    <a:close/>
                  </a:path>
                  <a:path w="1256030" h="76200">
                    <a:moveTo>
                      <a:pt x="76200" y="33337"/>
                    </a:moveTo>
                    <a:lnTo>
                      <a:pt x="63501" y="33337"/>
                    </a:lnTo>
                    <a:lnTo>
                      <a:pt x="76200" y="3333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343426" y="2620743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ea typeface="宋体" panose="02010600030101010101" pitchFamily="2" charset="-122"/>
                </a:rPr>
                <a:t>p</a:t>
              </a:r>
              <a:endParaRPr lang="zh-CN" altLang="en-US" sz="2400" dirty="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2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cs typeface="Calibri"/>
              </a:rPr>
              <a:t>Final</a:t>
            </a:r>
            <a:r>
              <a:rPr lang="en-US" altLang="zh-CN" spc="-60" dirty="0">
                <a:cs typeface="Calibri"/>
              </a:rPr>
              <a:t> </a:t>
            </a:r>
            <a:r>
              <a:rPr lang="en-US" altLang="zh-CN" spc="-25" dirty="0">
                <a:cs typeface="Calibri"/>
              </a:rPr>
              <a:t>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Five Tribes of Machine Learning</a:t>
            </a:r>
          </a:p>
          <a:p>
            <a:endParaRPr lang="en-US" altLang="zh-CN" dirty="0"/>
          </a:p>
          <a:p>
            <a:r>
              <a:rPr lang="en-US" altLang="zh-CN" dirty="0"/>
              <a:t>Review of ML methods covered so far</a:t>
            </a:r>
          </a:p>
          <a:p>
            <a:pPr lvl="1"/>
            <a:r>
              <a:rPr lang="en-US" altLang="zh-CN" dirty="0"/>
              <a:t>Regression (supervised)</a:t>
            </a:r>
          </a:p>
          <a:p>
            <a:pPr lvl="1"/>
            <a:r>
              <a:rPr lang="en-US" altLang="zh-CN" dirty="0"/>
              <a:t>Classification (supervised)</a:t>
            </a:r>
          </a:p>
          <a:p>
            <a:pPr lvl="1"/>
            <a:r>
              <a:rPr lang="en-US" altLang="zh-CN" dirty="0"/>
              <a:t>Unsupervised models</a:t>
            </a:r>
          </a:p>
          <a:p>
            <a:pPr lvl="1"/>
            <a:r>
              <a:rPr lang="en-US" altLang="zh-CN" dirty="0"/>
              <a:t>Learning </a:t>
            </a:r>
            <a:r>
              <a:rPr lang="en-US" altLang="zh-CN" dirty="0" smtClean="0"/>
              <a:t>theory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0" y="3229526"/>
            <a:ext cx="711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9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DF239-D41D-4567-91C5-B284F1C8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ea typeface="+mn-ea"/>
                <a:cs typeface="+mn-ea"/>
                <a:sym typeface="+mn-lt"/>
              </a:rPr>
              <a:t>Scikit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-learn: </a:t>
            </a:r>
            <a:r>
              <a:rPr lang="en-US" altLang="zh-CN" dirty="0">
                <a:ea typeface="+mn-ea"/>
                <a:cs typeface="+mn-ea"/>
                <a:sym typeface="+mn-lt"/>
              </a:rPr>
              <a:t>Classification</a:t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F05868-E1D0-438E-A6B5-C94017CA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3F216-A2D9-4850-B26B-582103E7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FEDB8-2D19-4D6E-8BEC-63917CE3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35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2CA8B329-1C9D-40CA-978E-543EE7203A9E}"/>
              </a:ext>
            </a:extLst>
          </p:cNvPr>
          <p:cNvGrpSpPr/>
          <p:nvPr/>
        </p:nvGrpSpPr>
        <p:grpSpPr>
          <a:xfrm>
            <a:off x="241300" y="1545101"/>
            <a:ext cx="1024255" cy="805180"/>
            <a:chOff x="228600" y="1463039"/>
            <a:chExt cx="1024255" cy="80518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06EC6BA5-EF6C-446D-B0C1-354EDD4020C6}"/>
                </a:ext>
              </a:extLst>
            </p:cNvPr>
            <p:cNvSpPr/>
            <p:nvPr/>
          </p:nvSpPr>
          <p:spPr>
            <a:xfrm>
              <a:off x="228600" y="1475231"/>
              <a:ext cx="109728" cy="7924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DC49E76E-0065-4CE2-9E0F-3B257EEAE632}"/>
                </a:ext>
              </a:extLst>
            </p:cNvPr>
            <p:cNvSpPr/>
            <p:nvPr/>
          </p:nvSpPr>
          <p:spPr>
            <a:xfrm>
              <a:off x="284027" y="1496174"/>
              <a:ext cx="0" cy="697230"/>
            </a:xfrm>
            <a:custGeom>
              <a:avLst/>
              <a:gdLst/>
              <a:ahLst/>
              <a:cxnLst/>
              <a:rect l="l" t="t" r="r" b="b"/>
              <a:pathLst>
                <a:path h="697230">
                  <a:moveTo>
                    <a:pt x="0" y="0"/>
                  </a:moveTo>
                  <a:lnTo>
                    <a:pt x="1" y="697224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993F4B25-3724-40D9-8A32-0E4B41748542}"/>
                </a:ext>
              </a:extLst>
            </p:cNvPr>
            <p:cNvSpPr/>
            <p:nvPr/>
          </p:nvSpPr>
          <p:spPr>
            <a:xfrm>
              <a:off x="243840" y="1463039"/>
              <a:ext cx="1008888" cy="106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2F1A51D-3FA3-452D-9D69-A1F669F5DFAA}"/>
                </a:ext>
              </a:extLst>
            </p:cNvPr>
            <p:cNvSpPr/>
            <p:nvPr/>
          </p:nvSpPr>
          <p:spPr>
            <a:xfrm>
              <a:off x="284027" y="1496174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2" name="object 7">
            <a:extLst>
              <a:ext uri="{FF2B5EF4-FFF2-40B4-BE49-F238E27FC236}">
                <a16:creationId xmlns:a16="http://schemas.microsoft.com/office/drawing/2014/main" id="{ED47EF63-D989-4F6E-ABA6-2BB6213DB337}"/>
              </a:ext>
            </a:extLst>
          </p:cNvPr>
          <p:cNvGrpSpPr/>
          <p:nvPr/>
        </p:nvGrpSpPr>
        <p:grpSpPr>
          <a:xfrm>
            <a:off x="8297164" y="1557294"/>
            <a:ext cx="619125" cy="807720"/>
            <a:chOff x="8284464" y="1475232"/>
            <a:chExt cx="619125" cy="807720"/>
          </a:xfrm>
        </p:grpSpPr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39CC11BC-EBE3-47C7-8BE3-8703DBFD31C6}"/>
                </a:ext>
              </a:extLst>
            </p:cNvPr>
            <p:cNvSpPr/>
            <p:nvPr/>
          </p:nvSpPr>
          <p:spPr>
            <a:xfrm>
              <a:off x="8284464" y="1475232"/>
              <a:ext cx="618744" cy="109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ECEDD922-0CC4-45A0-9343-3B0635537238}"/>
                </a:ext>
              </a:extLst>
            </p:cNvPr>
            <p:cNvSpPr/>
            <p:nvPr/>
          </p:nvSpPr>
          <p:spPr>
            <a:xfrm>
              <a:off x="8326831" y="1510601"/>
              <a:ext cx="523240" cy="0"/>
            </a:xfrm>
            <a:custGeom>
              <a:avLst/>
              <a:gdLst/>
              <a:ahLst/>
              <a:cxnLst/>
              <a:rect l="l" t="t" r="r" b="b"/>
              <a:pathLst>
                <a:path w="523240">
                  <a:moveTo>
                    <a:pt x="0" y="0"/>
                  </a:moveTo>
                  <a:lnTo>
                    <a:pt x="523012" y="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630030A8-91DA-45A6-A778-804B6D87ACD8}"/>
                </a:ext>
              </a:extLst>
            </p:cNvPr>
            <p:cNvSpPr/>
            <p:nvPr/>
          </p:nvSpPr>
          <p:spPr>
            <a:xfrm>
              <a:off x="8796528" y="1490472"/>
              <a:ext cx="106679" cy="792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2619A8B9-B2C5-414A-ACC3-6595B1B3CF58}"/>
                </a:ext>
              </a:extLst>
            </p:cNvPr>
            <p:cNvSpPr/>
            <p:nvPr/>
          </p:nvSpPr>
          <p:spPr>
            <a:xfrm>
              <a:off x="8849842" y="1510601"/>
              <a:ext cx="0" cy="697230"/>
            </a:xfrm>
            <a:custGeom>
              <a:avLst/>
              <a:gdLst/>
              <a:ahLst/>
              <a:cxnLst/>
              <a:rect l="l" t="t" r="r" b="b"/>
              <a:pathLst>
                <a:path h="697230">
                  <a:moveTo>
                    <a:pt x="0" y="0"/>
                  </a:moveTo>
                  <a:lnTo>
                    <a:pt x="1" y="697224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A1D16919-DCE1-4935-A5C0-B2B678955AD8}"/>
              </a:ext>
            </a:extLst>
          </p:cNvPr>
          <p:cNvSpPr txBox="1"/>
          <p:nvPr/>
        </p:nvSpPr>
        <p:spPr>
          <a:xfrm>
            <a:off x="561340" y="6523682"/>
            <a:ext cx="8045450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  <a:tabLst>
                <a:tab pos="7889240" algn="l"/>
              </a:tabLst>
            </a:pPr>
            <a:r>
              <a:rPr sz="1200" dirty="0">
                <a:solidFill>
                  <a:srgbClr val="898989"/>
                </a:solidFill>
                <a:cs typeface="+mn-ea"/>
                <a:sym typeface="+mn-lt"/>
              </a:rPr>
              <a:t>12</a:t>
            </a:r>
            <a:r>
              <a:rPr sz="1200" spc="-5" dirty="0">
                <a:solidFill>
                  <a:srgbClr val="898989"/>
                </a:solidFill>
                <a:cs typeface="+mn-ea"/>
                <a:sym typeface="+mn-lt"/>
              </a:rPr>
              <a:t>/</a:t>
            </a:r>
            <a:r>
              <a:rPr sz="1200" dirty="0">
                <a:solidFill>
                  <a:srgbClr val="898989"/>
                </a:solidFill>
                <a:cs typeface="+mn-ea"/>
                <a:sym typeface="+mn-lt"/>
              </a:rPr>
              <a:t>4</a:t>
            </a:r>
            <a:r>
              <a:rPr sz="1200" spc="-5" dirty="0">
                <a:solidFill>
                  <a:srgbClr val="898989"/>
                </a:solidFill>
                <a:cs typeface="+mn-ea"/>
                <a:sym typeface="+mn-lt"/>
              </a:rPr>
              <a:t>/</a:t>
            </a:r>
            <a:r>
              <a:rPr sz="1200" dirty="0">
                <a:solidFill>
                  <a:srgbClr val="898989"/>
                </a:solidFill>
                <a:cs typeface="+mn-ea"/>
                <a:sym typeface="+mn-lt"/>
              </a:rPr>
              <a:t>19	38</a:t>
            </a:r>
            <a:endParaRPr sz="1200">
              <a:cs typeface="+mn-ea"/>
              <a:sym typeface="+mn-l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9C582620-BFAE-4974-B00A-D04F36748F11}"/>
              </a:ext>
            </a:extLst>
          </p:cNvPr>
          <p:cNvSpPr/>
          <p:nvPr/>
        </p:nvSpPr>
        <p:spPr>
          <a:xfrm>
            <a:off x="12700" y="1295623"/>
            <a:ext cx="9144000" cy="5644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E1D004A3-851B-45B9-8EE5-5FDEF35D026F}"/>
              </a:ext>
            </a:extLst>
          </p:cNvPr>
          <p:cNvSpPr txBox="1"/>
          <p:nvPr/>
        </p:nvSpPr>
        <p:spPr>
          <a:xfrm>
            <a:off x="6006117" y="1487795"/>
            <a:ext cx="2507671" cy="114980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805" marR="166370">
              <a:lnSpc>
                <a:spcPct val="100800"/>
              </a:lnSpc>
              <a:spcBef>
                <a:spcPts val="240"/>
              </a:spcBef>
            </a:pPr>
            <a:r>
              <a:rPr spc="-10" dirty="0">
                <a:cs typeface="+mn-ea"/>
                <a:sym typeface="+mn-lt"/>
              </a:rPr>
              <a:t>approximate</a:t>
            </a:r>
            <a:r>
              <a:rPr spc="-70" dirty="0">
                <a:cs typeface="+mn-ea"/>
                <a:sym typeface="+mn-lt"/>
              </a:rPr>
              <a:t> </a:t>
            </a:r>
            <a:r>
              <a:rPr spc="-5" dirty="0" smtClean="0">
                <a:cs typeface="+mn-ea"/>
                <a:sym typeface="+mn-lt"/>
              </a:rPr>
              <a:t>the </a:t>
            </a:r>
            <a:r>
              <a:rPr spc="-5" dirty="0">
                <a:cs typeface="+mn-ea"/>
                <a:sym typeface="+mn-lt"/>
              </a:rPr>
              <a:t>explicit </a:t>
            </a:r>
            <a:r>
              <a:rPr spc="-15" dirty="0">
                <a:cs typeface="+mn-ea"/>
                <a:sym typeface="+mn-lt"/>
              </a:rPr>
              <a:t>feature </a:t>
            </a:r>
            <a:r>
              <a:rPr spc="-5" dirty="0" smtClean="0">
                <a:cs typeface="+mn-ea"/>
                <a:sym typeface="+mn-lt"/>
              </a:rPr>
              <a:t>mappings </a:t>
            </a:r>
            <a:r>
              <a:rPr spc="-10" dirty="0">
                <a:cs typeface="+mn-ea"/>
                <a:sym typeface="+mn-lt"/>
              </a:rPr>
              <a:t>that  </a:t>
            </a:r>
            <a:r>
              <a:rPr spc="-5" dirty="0">
                <a:cs typeface="+mn-ea"/>
                <a:sym typeface="+mn-lt"/>
              </a:rPr>
              <a:t>correspond </a:t>
            </a:r>
            <a:r>
              <a:rPr spc="-10" dirty="0" smtClean="0">
                <a:cs typeface="+mn-ea"/>
                <a:sym typeface="+mn-lt"/>
              </a:rPr>
              <a:t>to </a:t>
            </a:r>
            <a:r>
              <a:rPr spc="-5" dirty="0">
                <a:cs typeface="+mn-ea"/>
                <a:sym typeface="+mn-lt"/>
              </a:rPr>
              <a:t>certain</a:t>
            </a:r>
            <a:r>
              <a:rPr spc="-25" dirty="0">
                <a:cs typeface="+mn-ea"/>
                <a:sym typeface="+mn-lt"/>
              </a:rPr>
              <a:t> </a:t>
            </a:r>
            <a:r>
              <a:rPr spc="-10" dirty="0">
                <a:cs typeface="+mn-ea"/>
                <a:sym typeface="+mn-lt"/>
              </a:rPr>
              <a:t>kernels</a:t>
            </a:r>
            <a:endParaRPr dirty="0">
              <a:cs typeface="+mn-ea"/>
              <a:sym typeface="+mn-lt"/>
            </a:endParaRPr>
          </a:p>
        </p:txBody>
      </p:sp>
      <p:grpSp>
        <p:nvGrpSpPr>
          <p:cNvPr id="29" name="object 25">
            <a:extLst>
              <a:ext uri="{FF2B5EF4-FFF2-40B4-BE49-F238E27FC236}">
                <a16:creationId xmlns:a16="http://schemas.microsoft.com/office/drawing/2014/main" id="{1D84DCAF-2DCB-4C3E-9ED0-04CF211C3D35}"/>
              </a:ext>
            </a:extLst>
          </p:cNvPr>
          <p:cNvGrpSpPr/>
          <p:nvPr/>
        </p:nvGrpSpPr>
        <p:grpSpPr>
          <a:xfrm>
            <a:off x="2173732" y="2849645"/>
            <a:ext cx="6983095" cy="4090670"/>
            <a:chOff x="2161032" y="2767583"/>
            <a:chExt cx="6983095" cy="4090670"/>
          </a:xfrm>
        </p:grpSpPr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B814AB05-88A4-4267-A94D-91D006CBB69B}"/>
                </a:ext>
              </a:extLst>
            </p:cNvPr>
            <p:cNvSpPr/>
            <p:nvPr/>
          </p:nvSpPr>
          <p:spPr>
            <a:xfrm>
              <a:off x="7571054" y="6171437"/>
              <a:ext cx="1573530" cy="687070"/>
            </a:xfrm>
            <a:custGeom>
              <a:avLst/>
              <a:gdLst/>
              <a:ahLst/>
              <a:cxnLst/>
              <a:rect l="l" t="t" r="r" b="b"/>
              <a:pathLst>
                <a:path w="1573529" h="687070">
                  <a:moveTo>
                    <a:pt x="1572945" y="104521"/>
                  </a:moveTo>
                  <a:lnTo>
                    <a:pt x="1500974" y="72288"/>
                  </a:lnTo>
                  <a:lnTo>
                    <a:pt x="1456524" y="55867"/>
                  </a:lnTo>
                  <a:lnTo>
                    <a:pt x="1410855" y="41440"/>
                  </a:lnTo>
                  <a:lnTo>
                    <a:pt x="1364056" y="29044"/>
                  </a:lnTo>
                  <a:lnTo>
                    <a:pt x="1316202" y="18757"/>
                  </a:lnTo>
                  <a:lnTo>
                    <a:pt x="1267358" y="10655"/>
                  </a:lnTo>
                  <a:lnTo>
                    <a:pt x="1217625" y="4775"/>
                  </a:lnTo>
                  <a:lnTo>
                    <a:pt x="1167053" y="1206"/>
                  </a:lnTo>
                  <a:lnTo>
                    <a:pt x="1115745" y="0"/>
                  </a:lnTo>
                  <a:lnTo>
                    <a:pt x="1064425" y="1206"/>
                  </a:lnTo>
                  <a:lnTo>
                    <a:pt x="1013853" y="4775"/>
                  </a:lnTo>
                  <a:lnTo>
                    <a:pt x="964107" y="10655"/>
                  </a:lnTo>
                  <a:lnTo>
                    <a:pt x="915276" y="18757"/>
                  </a:lnTo>
                  <a:lnTo>
                    <a:pt x="867422" y="29044"/>
                  </a:lnTo>
                  <a:lnTo>
                    <a:pt x="820623" y="41440"/>
                  </a:lnTo>
                  <a:lnTo>
                    <a:pt x="774954" y="55867"/>
                  </a:lnTo>
                  <a:lnTo>
                    <a:pt x="730491" y="72288"/>
                  </a:lnTo>
                  <a:lnTo>
                    <a:pt x="687324" y="90614"/>
                  </a:lnTo>
                  <a:lnTo>
                    <a:pt x="645515" y="110807"/>
                  </a:lnTo>
                  <a:lnTo>
                    <a:pt x="605142" y="132778"/>
                  </a:lnTo>
                  <a:lnTo>
                    <a:pt x="566280" y="156476"/>
                  </a:lnTo>
                  <a:lnTo>
                    <a:pt x="529018" y="181825"/>
                  </a:lnTo>
                  <a:lnTo>
                    <a:pt x="493407" y="208775"/>
                  </a:lnTo>
                  <a:lnTo>
                    <a:pt x="470979" y="227647"/>
                  </a:lnTo>
                  <a:lnTo>
                    <a:pt x="434784" y="243014"/>
                  </a:lnTo>
                  <a:lnTo>
                    <a:pt x="392963" y="263207"/>
                  </a:lnTo>
                  <a:lnTo>
                    <a:pt x="352602" y="285178"/>
                  </a:lnTo>
                  <a:lnTo>
                    <a:pt x="313740" y="308876"/>
                  </a:lnTo>
                  <a:lnTo>
                    <a:pt x="276466" y="334225"/>
                  </a:lnTo>
                  <a:lnTo>
                    <a:pt x="240868" y="361175"/>
                  </a:lnTo>
                  <a:lnTo>
                    <a:pt x="207010" y="389661"/>
                  </a:lnTo>
                  <a:lnTo>
                    <a:pt x="174980" y="419608"/>
                  </a:lnTo>
                  <a:lnTo>
                    <a:pt x="144843" y="450964"/>
                  </a:lnTo>
                  <a:lnTo>
                    <a:pt x="116674" y="483654"/>
                  </a:lnTo>
                  <a:lnTo>
                    <a:pt x="90551" y="517613"/>
                  </a:lnTo>
                  <a:lnTo>
                    <a:pt x="66560" y="552792"/>
                  </a:lnTo>
                  <a:lnTo>
                    <a:pt x="44767" y="589102"/>
                  </a:lnTo>
                  <a:lnTo>
                    <a:pt x="25247" y="626503"/>
                  </a:lnTo>
                  <a:lnTo>
                    <a:pt x="8089" y="664921"/>
                  </a:lnTo>
                  <a:lnTo>
                    <a:pt x="0" y="686562"/>
                  </a:lnTo>
                  <a:lnTo>
                    <a:pt x="215912" y="686562"/>
                  </a:lnTo>
                  <a:lnTo>
                    <a:pt x="1572945" y="686562"/>
                  </a:lnTo>
                  <a:lnTo>
                    <a:pt x="1572945" y="442010"/>
                  </a:lnTo>
                  <a:lnTo>
                    <a:pt x="1572945" y="104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C30672CF-AC3C-4017-A98E-03FB94FD16EE}"/>
                </a:ext>
              </a:extLst>
            </p:cNvPr>
            <p:cNvSpPr/>
            <p:nvPr/>
          </p:nvSpPr>
          <p:spPr>
            <a:xfrm>
              <a:off x="2545080" y="2767583"/>
              <a:ext cx="414528" cy="4236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7886608F-BF7A-4319-9FA3-D75364BE42C4}"/>
                </a:ext>
              </a:extLst>
            </p:cNvPr>
            <p:cNvSpPr/>
            <p:nvPr/>
          </p:nvSpPr>
          <p:spPr>
            <a:xfrm>
              <a:off x="2590800" y="2790380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5">
                  <a:moveTo>
                    <a:pt x="161417" y="0"/>
                  </a:moveTo>
                  <a:lnTo>
                    <a:pt x="118503" y="5930"/>
                  </a:lnTo>
                  <a:lnTo>
                    <a:pt x="79944" y="22667"/>
                  </a:lnTo>
                  <a:lnTo>
                    <a:pt x="47275" y="48628"/>
                  </a:lnTo>
                  <a:lnTo>
                    <a:pt x="22036" y="82230"/>
                  </a:lnTo>
                  <a:lnTo>
                    <a:pt x="5765" y="121890"/>
                  </a:lnTo>
                  <a:lnTo>
                    <a:pt x="0" y="166027"/>
                  </a:lnTo>
                  <a:lnTo>
                    <a:pt x="5765" y="210163"/>
                  </a:lnTo>
                  <a:lnTo>
                    <a:pt x="22036" y="249824"/>
                  </a:lnTo>
                  <a:lnTo>
                    <a:pt x="47275" y="283425"/>
                  </a:lnTo>
                  <a:lnTo>
                    <a:pt x="79944" y="309386"/>
                  </a:lnTo>
                  <a:lnTo>
                    <a:pt x="118503" y="326123"/>
                  </a:lnTo>
                  <a:lnTo>
                    <a:pt x="161417" y="332054"/>
                  </a:lnTo>
                  <a:lnTo>
                    <a:pt x="204330" y="326123"/>
                  </a:lnTo>
                  <a:lnTo>
                    <a:pt x="242889" y="309386"/>
                  </a:lnTo>
                  <a:lnTo>
                    <a:pt x="275558" y="283425"/>
                  </a:lnTo>
                  <a:lnTo>
                    <a:pt x="300797" y="249824"/>
                  </a:lnTo>
                  <a:lnTo>
                    <a:pt x="317068" y="210163"/>
                  </a:lnTo>
                  <a:lnTo>
                    <a:pt x="322833" y="166027"/>
                  </a:lnTo>
                  <a:lnTo>
                    <a:pt x="317068" y="121890"/>
                  </a:lnTo>
                  <a:lnTo>
                    <a:pt x="300797" y="82230"/>
                  </a:lnTo>
                  <a:lnTo>
                    <a:pt x="275558" y="48628"/>
                  </a:lnTo>
                  <a:lnTo>
                    <a:pt x="242889" y="22667"/>
                  </a:lnTo>
                  <a:lnTo>
                    <a:pt x="204330" y="5930"/>
                  </a:lnTo>
                  <a:lnTo>
                    <a:pt x="1614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C7F66855-A37B-4912-805F-4C0E8F938D99}"/>
                </a:ext>
              </a:extLst>
            </p:cNvPr>
            <p:cNvSpPr/>
            <p:nvPr/>
          </p:nvSpPr>
          <p:spPr>
            <a:xfrm>
              <a:off x="2683687" y="2889465"/>
              <a:ext cx="137160" cy="34925"/>
            </a:xfrm>
            <a:custGeom>
              <a:avLst/>
              <a:gdLst/>
              <a:ahLst/>
              <a:cxnLst/>
              <a:rect l="l" t="t" r="r" b="b"/>
              <a:pathLst>
                <a:path w="137160" h="34925">
                  <a:moveTo>
                    <a:pt x="26098" y="0"/>
                  </a:moveTo>
                  <a:lnTo>
                    <a:pt x="7531" y="0"/>
                  </a:lnTo>
                  <a:lnTo>
                    <a:pt x="0" y="7734"/>
                  </a:lnTo>
                  <a:lnTo>
                    <a:pt x="0" y="26847"/>
                  </a:lnTo>
                  <a:lnTo>
                    <a:pt x="7531" y="34582"/>
                  </a:lnTo>
                  <a:lnTo>
                    <a:pt x="26098" y="34582"/>
                  </a:lnTo>
                  <a:lnTo>
                    <a:pt x="33629" y="26847"/>
                  </a:lnTo>
                  <a:lnTo>
                    <a:pt x="33629" y="7734"/>
                  </a:lnTo>
                  <a:lnTo>
                    <a:pt x="26098" y="0"/>
                  </a:lnTo>
                  <a:close/>
                </a:path>
                <a:path w="137160" h="34925">
                  <a:moveTo>
                    <a:pt x="129527" y="0"/>
                  </a:moveTo>
                  <a:lnTo>
                    <a:pt x="110959" y="0"/>
                  </a:lnTo>
                  <a:lnTo>
                    <a:pt x="103428" y="7734"/>
                  </a:lnTo>
                  <a:lnTo>
                    <a:pt x="103428" y="26847"/>
                  </a:lnTo>
                  <a:lnTo>
                    <a:pt x="110959" y="34582"/>
                  </a:lnTo>
                  <a:lnTo>
                    <a:pt x="129527" y="34582"/>
                  </a:lnTo>
                  <a:lnTo>
                    <a:pt x="137058" y="26847"/>
                  </a:lnTo>
                  <a:lnTo>
                    <a:pt x="137058" y="7734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39C77C9A-7E56-49CE-86F7-BDFF40CE8158}"/>
                </a:ext>
              </a:extLst>
            </p:cNvPr>
            <p:cNvSpPr/>
            <p:nvPr/>
          </p:nvSpPr>
          <p:spPr>
            <a:xfrm>
              <a:off x="2590800" y="2790380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5">
                  <a:moveTo>
                    <a:pt x="92890" y="116374"/>
                  </a:moveTo>
                  <a:lnTo>
                    <a:pt x="92890" y="106822"/>
                  </a:lnTo>
                  <a:lnTo>
                    <a:pt x="100418" y="99078"/>
                  </a:lnTo>
                  <a:lnTo>
                    <a:pt x="109705" y="99078"/>
                  </a:lnTo>
                  <a:lnTo>
                    <a:pt x="118991" y="99078"/>
                  </a:lnTo>
                  <a:lnTo>
                    <a:pt x="126519" y="106822"/>
                  </a:lnTo>
                  <a:lnTo>
                    <a:pt x="126519" y="116374"/>
                  </a:lnTo>
                  <a:lnTo>
                    <a:pt x="126519" y="125925"/>
                  </a:lnTo>
                  <a:lnTo>
                    <a:pt x="118991" y="133668"/>
                  </a:lnTo>
                  <a:lnTo>
                    <a:pt x="109705" y="133668"/>
                  </a:lnTo>
                  <a:lnTo>
                    <a:pt x="100418" y="133668"/>
                  </a:lnTo>
                  <a:lnTo>
                    <a:pt x="92890" y="125925"/>
                  </a:lnTo>
                  <a:lnTo>
                    <a:pt x="92890" y="116374"/>
                  </a:lnTo>
                  <a:close/>
                </a:path>
                <a:path w="323214" h="332105">
                  <a:moveTo>
                    <a:pt x="196317" y="116374"/>
                  </a:moveTo>
                  <a:lnTo>
                    <a:pt x="196317" y="106822"/>
                  </a:lnTo>
                  <a:lnTo>
                    <a:pt x="203845" y="99078"/>
                  </a:lnTo>
                  <a:lnTo>
                    <a:pt x="213131" y="99078"/>
                  </a:lnTo>
                  <a:lnTo>
                    <a:pt x="222418" y="99078"/>
                  </a:lnTo>
                  <a:lnTo>
                    <a:pt x="229946" y="106822"/>
                  </a:lnTo>
                  <a:lnTo>
                    <a:pt x="229946" y="116374"/>
                  </a:lnTo>
                  <a:lnTo>
                    <a:pt x="229946" y="125925"/>
                  </a:lnTo>
                  <a:lnTo>
                    <a:pt x="222418" y="133668"/>
                  </a:lnTo>
                  <a:lnTo>
                    <a:pt x="213131" y="133668"/>
                  </a:lnTo>
                  <a:lnTo>
                    <a:pt x="203845" y="133668"/>
                  </a:lnTo>
                  <a:lnTo>
                    <a:pt x="196317" y="125925"/>
                  </a:lnTo>
                  <a:lnTo>
                    <a:pt x="196317" y="116374"/>
                  </a:lnTo>
                  <a:close/>
                </a:path>
                <a:path w="323214" h="332105">
                  <a:moveTo>
                    <a:pt x="73928" y="238435"/>
                  </a:moveTo>
                  <a:lnTo>
                    <a:pt x="117660" y="261610"/>
                  </a:lnTo>
                  <a:lnTo>
                    <a:pt x="161367" y="269335"/>
                  </a:lnTo>
                  <a:lnTo>
                    <a:pt x="205047" y="261610"/>
                  </a:lnTo>
                  <a:lnTo>
                    <a:pt x="248703" y="238435"/>
                  </a:lnTo>
                </a:path>
                <a:path w="323214" h="332105">
                  <a:moveTo>
                    <a:pt x="0" y="166028"/>
                  </a:moveTo>
                  <a:lnTo>
                    <a:pt x="5766" y="121891"/>
                  </a:lnTo>
                  <a:lnTo>
                    <a:pt x="22038" y="82230"/>
                  </a:lnTo>
                  <a:lnTo>
                    <a:pt x="47278" y="48628"/>
                  </a:lnTo>
                  <a:lnTo>
                    <a:pt x="79947" y="22667"/>
                  </a:lnTo>
                  <a:lnTo>
                    <a:pt x="118506" y="5930"/>
                  </a:lnTo>
                  <a:lnTo>
                    <a:pt x="161418" y="0"/>
                  </a:lnTo>
                  <a:lnTo>
                    <a:pt x="204329" y="5930"/>
                  </a:lnTo>
                  <a:lnTo>
                    <a:pt x="242889" y="22667"/>
                  </a:lnTo>
                  <a:lnTo>
                    <a:pt x="275558" y="48628"/>
                  </a:lnTo>
                  <a:lnTo>
                    <a:pt x="300797" y="82230"/>
                  </a:lnTo>
                  <a:lnTo>
                    <a:pt x="317070" y="121891"/>
                  </a:lnTo>
                  <a:lnTo>
                    <a:pt x="322836" y="166028"/>
                  </a:lnTo>
                  <a:lnTo>
                    <a:pt x="317070" y="210165"/>
                  </a:lnTo>
                  <a:lnTo>
                    <a:pt x="300797" y="249826"/>
                  </a:lnTo>
                  <a:lnTo>
                    <a:pt x="275558" y="283428"/>
                  </a:lnTo>
                  <a:lnTo>
                    <a:pt x="242889" y="309389"/>
                  </a:lnTo>
                  <a:lnTo>
                    <a:pt x="204329" y="326126"/>
                  </a:lnTo>
                  <a:lnTo>
                    <a:pt x="161418" y="332057"/>
                  </a:lnTo>
                  <a:lnTo>
                    <a:pt x="118506" y="326126"/>
                  </a:lnTo>
                  <a:lnTo>
                    <a:pt x="79947" y="309389"/>
                  </a:lnTo>
                  <a:lnTo>
                    <a:pt x="47278" y="283428"/>
                  </a:lnTo>
                  <a:lnTo>
                    <a:pt x="22038" y="249826"/>
                  </a:lnTo>
                  <a:lnTo>
                    <a:pt x="5766" y="210165"/>
                  </a:lnTo>
                  <a:lnTo>
                    <a:pt x="0" y="16602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9D6C62A2-0565-4044-941C-E721608B0353}"/>
                </a:ext>
              </a:extLst>
            </p:cNvPr>
            <p:cNvSpPr/>
            <p:nvPr/>
          </p:nvSpPr>
          <p:spPr>
            <a:xfrm>
              <a:off x="2609088" y="3383279"/>
              <a:ext cx="414527" cy="4236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8F49A549-5688-4BC7-8C3F-290AF13170B3}"/>
                </a:ext>
              </a:extLst>
            </p:cNvPr>
            <p:cNvSpPr/>
            <p:nvPr/>
          </p:nvSpPr>
          <p:spPr>
            <a:xfrm>
              <a:off x="2655201" y="3406698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4">
                  <a:moveTo>
                    <a:pt x="161417" y="0"/>
                  </a:moveTo>
                  <a:lnTo>
                    <a:pt x="118503" y="5930"/>
                  </a:lnTo>
                  <a:lnTo>
                    <a:pt x="79944" y="22667"/>
                  </a:lnTo>
                  <a:lnTo>
                    <a:pt x="47275" y="48628"/>
                  </a:lnTo>
                  <a:lnTo>
                    <a:pt x="22036" y="82230"/>
                  </a:lnTo>
                  <a:lnTo>
                    <a:pt x="5765" y="121890"/>
                  </a:lnTo>
                  <a:lnTo>
                    <a:pt x="0" y="166027"/>
                  </a:lnTo>
                  <a:lnTo>
                    <a:pt x="5765" y="210163"/>
                  </a:lnTo>
                  <a:lnTo>
                    <a:pt x="22036" y="249824"/>
                  </a:lnTo>
                  <a:lnTo>
                    <a:pt x="47275" y="283425"/>
                  </a:lnTo>
                  <a:lnTo>
                    <a:pt x="79944" y="309386"/>
                  </a:lnTo>
                  <a:lnTo>
                    <a:pt x="118503" y="326123"/>
                  </a:lnTo>
                  <a:lnTo>
                    <a:pt x="161417" y="332054"/>
                  </a:lnTo>
                  <a:lnTo>
                    <a:pt x="204330" y="326123"/>
                  </a:lnTo>
                  <a:lnTo>
                    <a:pt x="242889" y="309386"/>
                  </a:lnTo>
                  <a:lnTo>
                    <a:pt x="275558" y="283425"/>
                  </a:lnTo>
                  <a:lnTo>
                    <a:pt x="300797" y="249824"/>
                  </a:lnTo>
                  <a:lnTo>
                    <a:pt x="317068" y="210163"/>
                  </a:lnTo>
                  <a:lnTo>
                    <a:pt x="322834" y="166027"/>
                  </a:lnTo>
                  <a:lnTo>
                    <a:pt x="317068" y="121890"/>
                  </a:lnTo>
                  <a:lnTo>
                    <a:pt x="300797" y="82230"/>
                  </a:lnTo>
                  <a:lnTo>
                    <a:pt x="275558" y="48628"/>
                  </a:lnTo>
                  <a:lnTo>
                    <a:pt x="242889" y="22667"/>
                  </a:lnTo>
                  <a:lnTo>
                    <a:pt x="204330" y="5930"/>
                  </a:lnTo>
                  <a:lnTo>
                    <a:pt x="1614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D5684F83-F731-424C-BB14-BF4AA01B31DA}"/>
                </a:ext>
              </a:extLst>
            </p:cNvPr>
            <p:cNvSpPr/>
            <p:nvPr/>
          </p:nvSpPr>
          <p:spPr>
            <a:xfrm>
              <a:off x="2748089" y="3505771"/>
              <a:ext cx="137160" cy="34925"/>
            </a:xfrm>
            <a:custGeom>
              <a:avLst/>
              <a:gdLst/>
              <a:ahLst/>
              <a:cxnLst/>
              <a:rect l="l" t="t" r="r" b="b"/>
              <a:pathLst>
                <a:path w="137160" h="34925">
                  <a:moveTo>
                    <a:pt x="26098" y="0"/>
                  </a:moveTo>
                  <a:lnTo>
                    <a:pt x="7531" y="0"/>
                  </a:lnTo>
                  <a:lnTo>
                    <a:pt x="0" y="7746"/>
                  </a:lnTo>
                  <a:lnTo>
                    <a:pt x="0" y="26847"/>
                  </a:lnTo>
                  <a:lnTo>
                    <a:pt x="7531" y="34594"/>
                  </a:lnTo>
                  <a:lnTo>
                    <a:pt x="26098" y="34594"/>
                  </a:lnTo>
                  <a:lnTo>
                    <a:pt x="33629" y="26847"/>
                  </a:lnTo>
                  <a:lnTo>
                    <a:pt x="33629" y="7746"/>
                  </a:lnTo>
                  <a:lnTo>
                    <a:pt x="26098" y="0"/>
                  </a:lnTo>
                  <a:close/>
                </a:path>
                <a:path w="137160" h="34925">
                  <a:moveTo>
                    <a:pt x="129527" y="0"/>
                  </a:moveTo>
                  <a:lnTo>
                    <a:pt x="110959" y="0"/>
                  </a:lnTo>
                  <a:lnTo>
                    <a:pt x="103428" y="7746"/>
                  </a:lnTo>
                  <a:lnTo>
                    <a:pt x="103428" y="26847"/>
                  </a:lnTo>
                  <a:lnTo>
                    <a:pt x="110959" y="34594"/>
                  </a:lnTo>
                  <a:lnTo>
                    <a:pt x="129527" y="34594"/>
                  </a:lnTo>
                  <a:lnTo>
                    <a:pt x="137058" y="26847"/>
                  </a:lnTo>
                  <a:lnTo>
                    <a:pt x="137058" y="7746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4A731C3F-5394-4A5C-A18F-E29C9E58C91C}"/>
                </a:ext>
              </a:extLst>
            </p:cNvPr>
            <p:cNvSpPr/>
            <p:nvPr/>
          </p:nvSpPr>
          <p:spPr>
            <a:xfrm>
              <a:off x="2655201" y="3406698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4">
                  <a:moveTo>
                    <a:pt x="92890" y="116374"/>
                  </a:moveTo>
                  <a:lnTo>
                    <a:pt x="92890" y="106822"/>
                  </a:lnTo>
                  <a:lnTo>
                    <a:pt x="100418" y="99078"/>
                  </a:lnTo>
                  <a:lnTo>
                    <a:pt x="109705" y="99078"/>
                  </a:lnTo>
                  <a:lnTo>
                    <a:pt x="118991" y="99078"/>
                  </a:lnTo>
                  <a:lnTo>
                    <a:pt x="126519" y="106822"/>
                  </a:lnTo>
                  <a:lnTo>
                    <a:pt x="126519" y="116374"/>
                  </a:lnTo>
                  <a:lnTo>
                    <a:pt x="126519" y="125925"/>
                  </a:lnTo>
                  <a:lnTo>
                    <a:pt x="118991" y="133668"/>
                  </a:lnTo>
                  <a:lnTo>
                    <a:pt x="109705" y="133668"/>
                  </a:lnTo>
                  <a:lnTo>
                    <a:pt x="100418" y="133668"/>
                  </a:lnTo>
                  <a:lnTo>
                    <a:pt x="92890" y="125925"/>
                  </a:lnTo>
                  <a:lnTo>
                    <a:pt x="92890" y="116374"/>
                  </a:lnTo>
                  <a:close/>
                </a:path>
                <a:path w="323214" h="332104">
                  <a:moveTo>
                    <a:pt x="196317" y="116374"/>
                  </a:moveTo>
                  <a:lnTo>
                    <a:pt x="196317" y="106822"/>
                  </a:lnTo>
                  <a:lnTo>
                    <a:pt x="203845" y="99078"/>
                  </a:lnTo>
                  <a:lnTo>
                    <a:pt x="213131" y="99078"/>
                  </a:lnTo>
                  <a:lnTo>
                    <a:pt x="222418" y="99078"/>
                  </a:lnTo>
                  <a:lnTo>
                    <a:pt x="229946" y="106822"/>
                  </a:lnTo>
                  <a:lnTo>
                    <a:pt x="229946" y="116374"/>
                  </a:lnTo>
                  <a:lnTo>
                    <a:pt x="229946" y="125925"/>
                  </a:lnTo>
                  <a:lnTo>
                    <a:pt x="222418" y="133668"/>
                  </a:lnTo>
                  <a:lnTo>
                    <a:pt x="213131" y="133668"/>
                  </a:lnTo>
                  <a:lnTo>
                    <a:pt x="203845" y="133668"/>
                  </a:lnTo>
                  <a:lnTo>
                    <a:pt x="196317" y="125925"/>
                  </a:lnTo>
                  <a:lnTo>
                    <a:pt x="196317" y="116374"/>
                  </a:lnTo>
                  <a:close/>
                </a:path>
                <a:path w="323214" h="332104">
                  <a:moveTo>
                    <a:pt x="73928" y="238435"/>
                  </a:moveTo>
                  <a:lnTo>
                    <a:pt x="117660" y="261610"/>
                  </a:lnTo>
                  <a:lnTo>
                    <a:pt x="161367" y="269335"/>
                  </a:lnTo>
                  <a:lnTo>
                    <a:pt x="205047" y="261610"/>
                  </a:lnTo>
                  <a:lnTo>
                    <a:pt x="248703" y="238435"/>
                  </a:lnTo>
                </a:path>
                <a:path w="323214" h="332104">
                  <a:moveTo>
                    <a:pt x="0" y="166028"/>
                  </a:moveTo>
                  <a:lnTo>
                    <a:pt x="5766" y="121891"/>
                  </a:lnTo>
                  <a:lnTo>
                    <a:pt x="22038" y="82230"/>
                  </a:lnTo>
                  <a:lnTo>
                    <a:pt x="47278" y="48628"/>
                  </a:lnTo>
                  <a:lnTo>
                    <a:pt x="79947" y="22667"/>
                  </a:lnTo>
                  <a:lnTo>
                    <a:pt x="118506" y="5930"/>
                  </a:lnTo>
                  <a:lnTo>
                    <a:pt x="161418" y="0"/>
                  </a:lnTo>
                  <a:lnTo>
                    <a:pt x="204329" y="5930"/>
                  </a:lnTo>
                  <a:lnTo>
                    <a:pt x="242889" y="22667"/>
                  </a:lnTo>
                  <a:lnTo>
                    <a:pt x="275558" y="48628"/>
                  </a:lnTo>
                  <a:lnTo>
                    <a:pt x="300797" y="82230"/>
                  </a:lnTo>
                  <a:lnTo>
                    <a:pt x="317070" y="121891"/>
                  </a:lnTo>
                  <a:lnTo>
                    <a:pt x="322836" y="166028"/>
                  </a:lnTo>
                  <a:lnTo>
                    <a:pt x="317070" y="210165"/>
                  </a:lnTo>
                  <a:lnTo>
                    <a:pt x="300797" y="249826"/>
                  </a:lnTo>
                  <a:lnTo>
                    <a:pt x="275558" y="283428"/>
                  </a:lnTo>
                  <a:lnTo>
                    <a:pt x="242889" y="309389"/>
                  </a:lnTo>
                  <a:lnTo>
                    <a:pt x="204329" y="326126"/>
                  </a:lnTo>
                  <a:lnTo>
                    <a:pt x="161418" y="332057"/>
                  </a:lnTo>
                  <a:lnTo>
                    <a:pt x="118506" y="326126"/>
                  </a:lnTo>
                  <a:lnTo>
                    <a:pt x="79947" y="309389"/>
                  </a:lnTo>
                  <a:lnTo>
                    <a:pt x="47278" y="283428"/>
                  </a:lnTo>
                  <a:lnTo>
                    <a:pt x="22038" y="249826"/>
                  </a:lnTo>
                  <a:lnTo>
                    <a:pt x="5766" y="210165"/>
                  </a:lnTo>
                  <a:lnTo>
                    <a:pt x="0" y="16602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5BB7E735-BF24-48AC-8132-4ADF4D2A24FE}"/>
                </a:ext>
              </a:extLst>
            </p:cNvPr>
            <p:cNvSpPr/>
            <p:nvPr/>
          </p:nvSpPr>
          <p:spPr>
            <a:xfrm>
              <a:off x="5041392" y="3700272"/>
              <a:ext cx="414527" cy="4236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B61B32A9-76FC-450C-9769-7A3A9B9CBD64}"/>
                </a:ext>
              </a:extLst>
            </p:cNvPr>
            <p:cNvSpPr/>
            <p:nvPr/>
          </p:nvSpPr>
          <p:spPr>
            <a:xfrm>
              <a:off x="5087492" y="3722928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4">
                  <a:moveTo>
                    <a:pt x="161417" y="0"/>
                  </a:moveTo>
                  <a:lnTo>
                    <a:pt x="118503" y="5930"/>
                  </a:lnTo>
                  <a:lnTo>
                    <a:pt x="79944" y="22667"/>
                  </a:lnTo>
                  <a:lnTo>
                    <a:pt x="47275" y="48628"/>
                  </a:lnTo>
                  <a:lnTo>
                    <a:pt x="22036" y="82230"/>
                  </a:lnTo>
                  <a:lnTo>
                    <a:pt x="5765" y="121890"/>
                  </a:lnTo>
                  <a:lnTo>
                    <a:pt x="0" y="166027"/>
                  </a:lnTo>
                  <a:lnTo>
                    <a:pt x="5765" y="210163"/>
                  </a:lnTo>
                  <a:lnTo>
                    <a:pt x="22036" y="249824"/>
                  </a:lnTo>
                  <a:lnTo>
                    <a:pt x="47275" y="283425"/>
                  </a:lnTo>
                  <a:lnTo>
                    <a:pt x="79944" y="309386"/>
                  </a:lnTo>
                  <a:lnTo>
                    <a:pt x="118503" y="326123"/>
                  </a:lnTo>
                  <a:lnTo>
                    <a:pt x="161417" y="332054"/>
                  </a:lnTo>
                  <a:lnTo>
                    <a:pt x="204325" y="326123"/>
                  </a:lnTo>
                  <a:lnTo>
                    <a:pt x="242884" y="309386"/>
                  </a:lnTo>
                  <a:lnTo>
                    <a:pt x="275553" y="283425"/>
                  </a:lnTo>
                  <a:lnTo>
                    <a:pt x="300794" y="249824"/>
                  </a:lnTo>
                  <a:lnTo>
                    <a:pt x="317067" y="210163"/>
                  </a:lnTo>
                  <a:lnTo>
                    <a:pt x="322834" y="166027"/>
                  </a:lnTo>
                  <a:lnTo>
                    <a:pt x="317067" y="121890"/>
                  </a:lnTo>
                  <a:lnTo>
                    <a:pt x="300794" y="82230"/>
                  </a:lnTo>
                  <a:lnTo>
                    <a:pt x="275553" y="48628"/>
                  </a:lnTo>
                  <a:lnTo>
                    <a:pt x="242884" y="22667"/>
                  </a:lnTo>
                  <a:lnTo>
                    <a:pt x="204325" y="5930"/>
                  </a:lnTo>
                  <a:lnTo>
                    <a:pt x="1614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C09AB574-1B5A-4BE5-83CA-01FD49ED2DF4}"/>
                </a:ext>
              </a:extLst>
            </p:cNvPr>
            <p:cNvSpPr/>
            <p:nvPr/>
          </p:nvSpPr>
          <p:spPr>
            <a:xfrm>
              <a:off x="5180380" y="3822001"/>
              <a:ext cx="137160" cy="34925"/>
            </a:xfrm>
            <a:custGeom>
              <a:avLst/>
              <a:gdLst/>
              <a:ahLst/>
              <a:cxnLst/>
              <a:rect l="l" t="t" r="r" b="b"/>
              <a:pathLst>
                <a:path w="137160" h="34925">
                  <a:moveTo>
                    <a:pt x="26098" y="0"/>
                  </a:moveTo>
                  <a:lnTo>
                    <a:pt x="7531" y="0"/>
                  </a:lnTo>
                  <a:lnTo>
                    <a:pt x="0" y="7747"/>
                  </a:lnTo>
                  <a:lnTo>
                    <a:pt x="0" y="26847"/>
                  </a:lnTo>
                  <a:lnTo>
                    <a:pt x="7531" y="34594"/>
                  </a:lnTo>
                  <a:lnTo>
                    <a:pt x="26098" y="34594"/>
                  </a:lnTo>
                  <a:lnTo>
                    <a:pt x="33629" y="26847"/>
                  </a:lnTo>
                  <a:lnTo>
                    <a:pt x="33629" y="7747"/>
                  </a:lnTo>
                  <a:lnTo>
                    <a:pt x="26098" y="0"/>
                  </a:lnTo>
                  <a:close/>
                </a:path>
                <a:path w="137160" h="34925">
                  <a:moveTo>
                    <a:pt x="129527" y="0"/>
                  </a:moveTo>
                  <a:lnTo>
                    <a:pt x="110947" y="0"/>
                  </a:lnTo>
                  <a:lnTo>
                    <a:pt x="103428" y="7747"/>
                  </a:lnTo>
                  <a:lnTo>
                    <a:pt x="103428" y="26847"/>
                  </a:lnTo>
                  <a:lnTo>
                    <a:pt x="110947" y="34594"/>
                  </a:lnTo>
                  <a:lnTo>
                    <a:pt x="129527" y="34594"/>
                  </a:lnTo>
                  <a:lnTo>
                    <a:pt x="137058" y="26847"/>
                  </a:lnTo>
                  <a:lnTo>
                    <a:pt x="137058" y="7747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24765100-FB0A-486F-A516-9A284C2690E3}"/>
                </a:ext>
              </a:extLst>
            </p:cNvPr>
            <p:cNvSpPr/>
            <p:nvPr/>
          </p:nvSpPr>
          <p:spPr>
            <a:xfrm>
              <a:off x="5087492" y="3722928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4">
                  <a:moveTo>
                    <a:pt x="92890" y="116374"/>
                  </a:moveTo>
                  <a:lnTo>
                    <a:pt x="92890" y="106822"/>
                  </a:lnTo>
                  <a:lnTo>
                    <a:pt x="100418" y="99078"/>
                  </a:lnTo>
                  <a:lnTo>
                    <a:pt x="109705" y="99078"/>
                  </a:lnTo>
                  <a:lnTo>
                    <a:pt x="118991" y="99078"/>
                  </a:lnTo>
                  <a:lnTo>
                    <a:pt x="126519" y="106822"/>
                  </a:lnTo>
                  <a:lnTo>
                    <a:pt x="126519" y="116374"/>
                  </a:lnTo>
                  <a:lnTo>
                    <a:pt x="126519" y="125925"/>
                  </a:lnTo>
                  <a:lnTo>
                    <a:pt x="118991" y="133668"/>
                  </a:lnTo>
                  <a:lnTo>
                    <a:pt x="109705" y="133668"/>
                  </a:lnTo>
                  <a:lnTo>
                    <a:pt x="100418" y="133668"/>
                  </a:lnTo>
                  <a:lnTo>
                    <a:pt x="92890" y="125925"/>
                  </a:lnTo>
                  <a:lnTo>
                    <a:pt x="92890" y="116374"/>
                  </a:lnTo>
                  <a:close/>
                </a:path>
                <a:path w="323214" h="332104">
                  <a:moveTo>
                    <a:pt x="196317" y="116374"/>
                  </a:moveTo>
                  <a:lnTo>
                    <a:pt x="196317" y="106822"/>
                  </a:lnTo>
                  <a:lnTo>
                    <a:pt x="203845" y="99078"/>
                  </a:lnTo>
                  <a:lnTo>
                    <a:pt x="213131" y="99078"/>
                  </a:lnTo>
                  <a:lnTo>
                    <a:pt x="222418" y="99078"/>
                  </a:lnTo>
                  <a:lnTo>
                    <a:pt x="229946" y="106822"/>
                  </a:lnTo>
                  <a:lnTo>
                    <a:pt x="229946" y="116374"/>
                  </a:lnTo>
                  <a:lnTo>
                    <a:pt x="229946" y="125925"/>
                  </a:lnTo>
                  <a:lnTo>
                    <a:pt x="222418" y="133668"/>
                  </a:lnTo>
                  <a:lnTo>
                    <a:pt x="213131" y="133668"/>
                  </a:lnTo>
                  <a:lnTo>
                    <a:pt x="203845" y="133668"/>
                  </a:lnTo>
                  <a:lnTo>
                    <a:pt x="196317" y="125925"/>
                  </a:lnTo>
                  <a:lnTo>
                    <a:pt x="196317" y="116374"/>
                  </a:lnTo>
                  <a:close/>
                </a:path>
                <a:path w="323214" h="332104">
                  <a:moveTo>
                    <a:pt x="73928" y="238435"/>
                  </a:moveTo>
                  <a:lnTo>
                    <a:pt x="117660" y="261610"/>
                  </a:lnTo>
                  <a:lnTo>
                    <a:pt x="161367" y="269335"/>
                  </a:lnTo>
                  <a:lnTo>
                    <a:pt x="205047" y="261610"/>
                  </a:lnTo>
                  <a:lnTo>
                    <a:pt x="248703" y="238435"/>
                  </a:lnTo>
                </a:path>
                <a:path w="323214" h="332104">
                  <a:moveTo>
                    <a:pt x="0" y="166028"/>
                  </a:moveTo>
                  <a:lnTo>
                    <a:pt x="5766" y="121891"/>
                  </a:lnTo>
                  <a:lnTo>
                    <a:pt x="22038" y="82230"/>
                  </a:lnTo>
                  <a:lnTo>
                    <a:pt x="47278" y="48628"/>
                  </a:lnTo>
                  <a:lnTo>
                    <a:pt x="79947" y="22667"/>
                  </a:lnTo>
                  <a:lnTo>
                    <a:pt x="118506" y="5930"/>
                  </a:lnTo>
                  <a:lnTo>
                    <a:pt x="161418" y="0"/>
                  </a:lnTo>
                  <a:lnTo>
                    <a:pt x="204329" y="5930"/>
                  </a:lnTo>
                  <a:lnTo>
                    <a:pt x="242889" y="22667"/>
                  </a:lnTo>
                  <a:lnTo>
                    <a:pt x="275558" y="48628"/>
                  </a:lnTo>
                  <a:lnTo>
                    <a:pt x="300797" y="82230"/>
                  </a:lnTo>
                  <a:lnTo>
                    <a:pt x="317070" y="121891"/>
                  </a:lnTo>
                  <a:lnTo>
                    <a:pt x="322836" y="166028"/>
                  </a:lnTo>
                  <a:lnTo>
                    <a:pt x="317070" y="210165"/>
                  </a:lnTo>
                  <a:lnTo>
                    <a:pt x="300797" y="249826"/>
                  </a:lnTo>
                  <a:lnTo>
                    <a:pt x="275558" y="283428"/>
                  </a:lnTo>
                  <a:lnTo>
                    <a:pt x="242889" y="309389"/>
                  </a:lnTo>
                  <a:lnTo>
                    <a:pt x="204329" y="326126"/>
                  </a:lnTo>
                  <a:lnTo>
                    <a:pt x="161418" y="332057"/>
                  </a:lnTo>
                  <a:lnTo>
                    <a:pt x="118506" y="326126"/>
                  </a:lnTo>
                  <a:lnTo>
                    <a:pt x="79947" y="309389"/>
                  </a:lnTo>
                  <a:lnTo>
                    <a:pt x="47278" y="283428"/>
                  </a:lnTo>
                  <a:lnTo>
                    <a:pt x="22038" y="249826"/>
                  </a:lnTo>
                  <a:lnTo>
                    <a:pt x="5766" y="210165"/>
                  </a:lnTo>
                  <a:lnTo>
                    <a:pt x="0" y="16602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6C09A0B3-F248-4C44-9C8C-F151C7FAB16C}"/>
                </a:ext>
              </a:extLst>
            </p:cNvPr>
            <p:cNvSpPr/>
            <p:nvPr/>
          </p:nvSpPr>
          <p:spPr>
            <a:xfrm>
              <a:off x="7303008" y="3218687"/>
              <a:ext cx="417575" cy="4236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9F21FD85-9247-4E9B-9C5C-131FA12D4A54}"/>
                </a:ext>
              </a:extLst>
            </p:cNvPr>
            <p:cNvSpPr/>
            <p:nvPr/>
          </p:nvSpPr>
          <p:spPr>
            <a:xfrm>
              <a:off x="7350696" y="3240671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5" h="332104">
                  <a:moveTo>
                    <a:pt x="161417" y="0"/>
                  </a:moveTo>
                  <a:lnTo>
                    <a:pt x="118508" y="5930"/>
                  </a:lnTo>
                  <a:lnTo>
                    <a:pt x="79949" y="22667"/>
                  </a:lnTo>
                  <a:lnTo>
                    <a:pt x="47280" y="48628"/>
                  </a:lnTo>
                  <a:lnTo>
                    <a:pt x="22039" y="82230"/>
                  </a:lnTo>
                  <a:lnTo>
                    <a:pt x="5766" y="121890"/>
                  </a:lnTo>
                  <a:lnTo>
                    <a:pt x="0" y="166027"/>
                  </a:lnTo>
                  <a:lnTo>
                    <a:pt x="5766" y="210163"/>
                  </a:lnTo>
                  <a:lnTo>
                    <a:pt x="22039" y="249824"/>
                  </a:lnTo>
                  <a:lnTo>
                    <a:pt x="47280" y="283425"/>
                  </a:lnTo>
                  <a:lnTo>
                    <a:pt x="79949" y="309386"/>
                  </a:lnTo>
                  <a:lnTo>
                    <a:pt x="118508" y="326123"/>
                  </a:lnTo>
                  <a:lnTo>
                    <a:pt x="161417" y="332054"/>
                  </a:lnTo>
                  <a:lnTo>
                    <a:pt x="204330" y="326123"/>
                  </a:lnTo>
                  <a:lnTo>
                    <a:pt x="242889" y="309386"/>
                  </a:lnTo>
                  <a:lnTo>
                    <a:pt x="275558" y="283425"/>
                  </a:lnTo>
                  <a:lnTo>
                    <a:pt x="300797" y="249824"/>
                  </a:lnTo>
                  <a:lnTo>
                    <a:pt x="317068" y="210163"/>
                  </a:lnTo>
                  <a:lnTo>
                    <a:pt x="322834" y="166027"/>
                  </a:lnTo>
                  <a:lnTo>
                    <a:pt x="317068" y="121890"/>
                  </a:lnTo>
                  <a:lnTo>
                    <a:pt x="300797" y="82230"/>
                  </a:lnTo>
                  <a:lnTo>
                    <a:pt x="275558" y="48628"/>
                  </a:lnTo>
                  <a:lnTo>
                    <a:pt x="242889" y="22667"/>
                  </a:lnTo>
                  <a:lnTo>
                    <a:pt x="204330" y="5930"/>
                  </a:lnTo>
                  <a:lnTo>
                    <a:pt x="1614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8BD648B3-9F6F-40AF-86E3-D90230C2945B}"/>
                </a:ext>
              </a:extLst>
            </p:cNvPr>
            <p:cNvSpPr/>
            <p:nvPr/>
          </p:nvSpPr>
          <p:spPr>
            <a:xfrm>
              <a:off x="7443584" y="3339744"/>
              <a:ext cx="137160" cy="34925"/>
            </a:xfrm>
            <a:custGeom>
              <a:avLst/>
              <a:gdLst/>
              <a:ahLst/>
              <a:cxnLst/>
              <a:rect l="l" t="t" r="r" b="b"/>
              <a:pathLst>
                <a:path w="137159" h="34925">
                  <a:moveTo>
                    <a:pt x="26111" y="0"/>
                  </a:moveTo>
                  <a:lnTo>
                    <a:pt x="7531" y="0"/>
                  </a:lnTo>
                  <a:lnTo>
                    <a:pt x="0" y="7747"/>
                  </a:lnTo>
                  <a:lnTo>
                    <a:pt x="0" y="26847"/>
                  </a:lnTo>
                  <a:lnTo>
                    <a:pt x="7531" y="34594"/>
                  </a:lnTo>
                  <a:lnTo>
                    <a:pt x="26111" y="34594"/>
                  </a:lnTo>
                  <a:lnTo>
                    <a:pt x="33629" y="26847"/>
                  </a:lnTo>
                  <a:lnTo>
                    <a:pt x="33629" y="7747"/>
                  </a:lnTo>
                  <a:lnTo>
                    <a:pt x="26111" y="0"/>
                  </a:lnTo>
                  <a:close/>
                </a:path>
                <a:path w="137159" h="34925">
                  <a:moveTo>
                    <a:pt x="129527" y="0"/>
                  </a:moveTo>
                  <a:lnTo>
                    <a:pt x="110959" y="0"/>
                  </a:lnTo>
                  <a:lnTo>
                    <a:pt x="103428" y="7747"/>
                  </a:lnTo>
                  <a:lnTo>
                    <a:pt x="103428" y="26847"/>
                  </a:lnTo>
                  <a:lnTo>
                    <a:pt x="110959" y="34594"/>
                  </a:lnTo>
                  <a:lnTo>
                    <a:pt x="129527" y="34594"/>
                  </a:lnTo>
                  <a:lnTo>
                    <a:pt x="137058" y="26847"/>
                  </a:lnTo>
                  <a:lnTo>
                    <a:pt x="137058" y="7747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68726FAA-9833-4441-A559-898CFC759D4D}"/>
                </a:ext>
              </a:extLst>
            </p:cNvPr>
            <p:cNvSpPr/>
            <p:nvPr/>
          </p:nvSpPr>
          <p:spPr>
            <a:xfrm>
              <a:off x="7350696" y="3240671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5" h="332104">
                  <a:moveTo>
                    <a:pt x="92890" y="116374"/>
                  </a:moveTo>
                  <a:lnTo>
                    <a:pt x="92890" y="106822"/>
                  </a:lnTo>
                  <a:lnTo>
                    <a:pt x="100418" y="99078"/>
                  </a:lnTo>
                  <a:lnTo>
                    <a:pt x="109705" y="99078"/>
                  </a:lnTo>
                  <a:lnTo>
                    <a:pt x="118991" y="99078"/>
                  </a:lnTo>
                  <a:lnTo>
                    <a:pt x="126519" y="106822"/>
                  </a:lnTo>
                  <a:lnTo>
                    <a:pt x="126519" y="116374"/>
                  </a:lnTo>
                  <a:lnTo>
                    <a:pt x="126519" y="125925"/>
                  </a:lnTo>
                  <a:lnTo>
                    <a:pt x="118991" y="133668"/>
                  </a:lnTo>
                  <a:lnTo>
                    <a:pt x="109705" y="133668"/>
                  </a:lnTo>
                  <a:lnTo>
                    <a:pt x="100418" y="133668"/>
                  </a:lnTo>
                  <a:lnTo>
                    <a:pt x="92890" y="125925"/>
                  </a:lnTo>
                  <a:lnTo>
                    <a:pt x="92890" y="116374"/>
                  </a:lnTo>
                  <a:close/>
                </a:path>
                <a:path w="323215" h="332104">
                  <a:moveTo>
                    <a:pt x="196317" y="116374"/>
                  </a:moveTo>
                  <a:lnTo>
                    <a:pt x="196317" y="106822"/>
                  </a:lnTo>
                  <a:lnTo>
                    <a:pt x="203845" y="99078"/>
                  </a:lnTo>
                  <a:lnTo>
                    <a:pt x="213131" y="99078"/>
                  </a:lnTo>
                  <a:lnTo>
                    <a:pt x="222418" y="99078"/>
                  </a:lnTo>
                  <a:lnTo>
                    <a:pt x="229946" y="106822"/>
                  </a:lnTo>
                  <a:lnTo>
                    <a:pt x="229946" y="116374"/>
                  </a:lnTo>
                  <a:lnTo>
                    <a:pt x="229946" y="125925"/>
                  </a:lnTo>
                  <a:lnTo>
                    <a:pt x="222418" y="133668"/>
                  </a:lnTo>
                  <a:lnTo>
                    <a:pt x="213131" y="133668"/>
                  </a:lnTo>
                  <a:lnTo>
                    <a:pt x="203845" y="133668"/>
                  </a:lnTo>
                  <a:lnTo>
                    <a:pt x="196317" y="125925"/>
                  </a:lnTo>
                  <a:lnTo>
                    <a:pt x="196317" y="116374"/>
                  </a:lnTo>
                  <a:close/>
                </a:path>
                <a:path w="323215" h="332104">
                  <a:moveTo>
                    <a:pt x="73928" y="238435"/>
                  </a:moveTo>
                  <a:lnTo>
                    <a:pt x="117660" y="261610"/>
                  </a:lnTo>
                  <a:lnTo>
                    <a:pt x="161367" y="269335"/>
                  </a:lnTo>
                  <a:lnTo>
                    <a:pt x="205047" y="261610"/>
                  </a:lnTo>
                  <a:lnTo>
                    <a:pt x="248703" y="238435"/>
                  </a:lnTo>
                </a:path>
                <a:path w="323215" h="332104">
                  <a:moveTo>
                    <a:pt x="0" y="166028"/>
                  </a:moveTo>
                  <a:lnTo>
                    <a:pt x="5766" y="121891"/>
                  </a:lnTo>
                  <a:lnTo>
                    <a:pt x="22038" y="82230"/>
                  </a:lnTo>
                  <a:lnTo>
                    <a:pt x="47278" y="48628"/>
                  </a:lnTo>
                  <a:lnTo>
                    <a:pt x="79947" y="22667"/>
                  </a:lnTo>
                  <a:lnTo>
                    <a:pt x="118506" y="5930"/>
                  </a:lnTo>
                  <a:lnTo>
                    <a:pt x="161418" y="0"/>
                  </a:lnTo>
                  <a:lnTo>
                    <a:pt x="204329" y="5930"/>
                  </a:lnTo>
                  <a:lnTo>
                    <a:pt x="242889" y="22667"/>
                  </a:lnTo>
                  <a:lnTo>
                    <a:pt x="275558" y="48628"/>
                  </a:lnTo>
                  <a:lnTo>
                    <a:pt x="300797" y="82230"/>
                  </a:lnTo>
                  <a:lnTo>
                    <a:pt x="317070" y="121891"/>
                  </a:lnTo>
                  <a:lnTo>
                    <a:pt x="322836" y="166028"/>
                  </a:lnTo>
                  <a:lnTo>
                    <a:pt x="317070" y="210165"/>
                  </a:lnTo>
                  <a:lnTo>
                    <a:pt x="300797" y="249826"/>
                  </a:lnTo>
                  <a:lnTo>
                    <a:pt x="275558" y="283428"/>
                  </a:lnTo>
                  <a:lnTo>
                    <a:pt x="242889" y="309389"/>
                  </a:lnTo>
                  <a:lnTo>
                    <a:pt x="204329" y="326126"/>
                  </a:lnTo>
                  <a:lnTo>
                    <a:pt x="161418" y="332057"/>
                  </a:lnTo>
                  <a:lnTo>
                    <a:pt x="118506" y="326126"/>
                  </a:lnTo>
                  <a:lnTo>
                    <a:pt x="79947" y="309389"/>
                  </a:lnTo>
                  <a:lnTo>
                    <a:pt x="47278" y="283428"/>
                  </a:lnTo>
                  <a:lnTo>
                    <a:pt x="22038" y="249826"/>
                  </a:lnTo>
                  <a:lnTo>
                    <a:pt x="5766" y="210165"/>
                  </a:lnTo>
                  <a:lnTo>
                    <a:pt x="0" y="16602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FF78602F-5D94-4587-A81F-E622783BFFA7}"/>
                </a:ext>
              </a:extLst>
            </p:cNvPr>
            <p:cNvSpPr/>
            <p:nvPr/>
          </p:nvSpPr>
          <p:spPr>
            <a:xfrm>
              <a:off x="6345935" y="5815583"/>
              <a:ext cx="414528" cy="4236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4807C8BF-5354-41CF-A2F9-A98A2B5BFCD8}"/>
                </a:ext>
              </a:extLst>
            </p:cNvPr>
            <p:cNvSpPr/>
            <p:nvPr/>
          </p:nvSpPr>
          <p:spPr>
            <a:xfrm>
              <a:off x="6391783" y="5839381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5" h="332104">
                  <a:moveTo>
                    <a:pt x="161416" y="0"/>
                  </a:moveTo>
                  <a:lnTo>
                    <a:pt x="118503" y="5930"/>
                  </a:lnTo>
                  <a:lnTo>
                    <a:pt x="79944" y="22667"/>
                  </a:lnTo>
                  <a:lnTo>
                    <a:pt x="47275" y="48628"/>
                  </a:lnTo>
                  <a:lnTo>
                    <a:pt x="22036" y="82230"/>
                  </a:lnTo>
                  <a:lnTo>
                    <a:pt x="5765" y="121891"/>
                  </a:lnTo>
                  <a:lnTo>
                    <a:pt x="0" y="166028"/>
                  </a:lnTo>
                  <a:lnTo>
                    <a:pt x="5765" y="210165"/>
                  </a:lnTo>
                  <a:lnTo>
                    <a:pt x="22036" y="249826"/>
                  </a:lnTo>
                  <a:lnTo>
                    <a:pt x="47275" y="283428"/>
                  </a:lnTo>
                  <a:lnTo>
                    <a:pt x="79944" y="309389"/>
                  </a:lnTo>
                  <a:lnTo>
                    <a:pt x="118503" y="326126"/>
                  </a:lnTo>
                  <a:lnTo>
                    <a:pt x="161416" y="332056"/>
                  </a:lnTo>
                  <a:lnTo>
                    <a:pt x="204330" y="326126"/>
                  </a:lnTo>
                  <a:lnTo>
                    <a:pt x="242889" y="309389"/>
                  </a:lnTo>
                  <a:lnTo>
                    <a:pt x="275558" y="283428"/>
                  </a:lnTo>
                  <a:lnTo>
                    <a:pt x="300797" y="249826"/>
                  </a:lnTo>
                  <a:lnTo>
                    <a:pt x="317068" y="210165"/>
                  </a:lnTo>
                  <a:lnTo>
                    <a:pt x="322834" y="166028"/>
                  </a:lnTo>
                  <a:lnTo>
                    <a:pt x="317068" y="121891"/>
                  </a:lnTo>
                  <a:lnTo>
                    <a:pt x="300797" y="82230"/>
                  </a:lnTo>
                  <a:lnTo>
                    <a:pt x="275558" y="48628"/>
                  </a:lnTo>
                  <a:lnTo>
                    <a:pt x="242889" y="22667"/>
                  </a:lnTo>
                  <a:lnTo>
                    <a:pt x="204330" y="5930"/>
                  </a:lnTo>
                  <a:lnTo>
                    <a:pt x="16141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92A58DD2-25D9-4D36-9D58-A95E94B054CD}"/>
                </a:ext>
              </a:extLst>
            </p:cNvPr>
            <p:cNvSpPr/>
            <p:nvPr/>
          </p:nvSpPr>
          <p:spPr>
            <a:xfrm>
              <a:off x="6484670" y="5938459"/>
              <a:ext cx="137160" cy="34925"/>
            </a:xfrm>
            <a:custGeom>
              <a:avLst/>
              <a:gdLst/>
              <a:ahLst/>
              <a:cxnLst/>
              <a:rect l="l" t="t" r="r" b="b"/>
              <a:pathLst>
                <a:path w="137159" h="34925">
                  <a:moveTo>
                    <a:pt x="26098" y="0"/>
                  </a:moveTo>
                  <a:lnTo>
                    <a:pt x="7531" y="0"/>
                  </a:lnTo>
                  <a:lnTo>
                    <a:pt x="0" y="7743"/>
                  </a:lnTo>
                  <a:lnTo>
                    <a:pt x="0" y="26846"/>
                  </a:lnTo>
                  <a:lnTo>
                    <a:pt x="7531" y="34589"/>
                  </a:lnTo>
                  <a:lnTo>
                    <a:pt x="26098" y="34589"/>
                  </a:lnTo>
                  <a:lnTo>
                    <a:pt x="33629" y="26846"/>
                  </a:lnTo>
                  <a:lnTo>
                    <a:pt x="33629" y="7743"/>
                  </a:lnTo>
                  <a:lnTo>
                    <a:pt x="26098" y="0"/>
                  </a:lnTo>
                  <a:close/>
                </a:path>
                <a:path w="137159" h="34925">
                  <a:moveTo>
                    <a:pt x="129527" y="0"/>
                  </a:moveTo>
                  <a:lnTo>
                    <a:pt x="110959" y="0"/>
                  </a:lnTo>
                  <a:lnTo>
                    <a:pt x="103428" y="7743"/>
                  </a:lnTo>
                  <a:lnTo>
                    <a:pt x="103428" y="26846"/>
                  </a:lnTo>
                  <a:lnTo>
                    <a:pt x="110959" y="34589"/>
                  </a:lnTo>
                  <a:lnTo>
                    <a:pt x="129527" y="34589"/>
                  </a:lnTo>
                  <a:lnTo>
                    <a:pt x="137058" y="26846"/>
                  </a:lnTo>
                  <a:lnTo>
                    <a:pt x="137058" y="7743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F976ABAC-CC25-4F36-B401-E1351923B908}"/>
                </a:ext>
              </a:extLst>
            </p:cNvPr>
            <p:cNvSpPr/>
            <p:nvPr/>
          </p:nvSpPr>
          <p:spPr>
            <a:xfrm>
              <a:off x="6391783" y="5839381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5" h="332104">
                  <a:moveTo>
                    <a:pt x="92890" y="116374"/>
                  </a:moveTo>
                  <a:lnTo>
                    <a:pt x="92890" y="106822"/>
                  </a:lnTo>
                  <a:lnTo>
                    <a:pt x="100418" y="99078"/>
                  </a:lnTo>
                  <a:lnTo>
                    <a:pt x="109705" y="99078"/>
                  </a:lnTo>
                  <a:lnTo>
                    <a:pt x="118991" y="99078"/>
                  </a:lnTo>
                  <a:lnTo>
                    <a:pt x="126519" y="106822"/>
                  </a:lnTo>
                  <a:lnTo>
                    <a:pt x="126519" y="116374"/>
                  </a:lnTo>
                  <a:lnTo>
                    <a:pt x="126519" y="125925"/>
                  </a:lnTo>
                  <a:lnTo>
                    <a:pt x="118991" y="133668"/>
                  </a:lnTo>
                  <a:lnTo>
                    <a:pt x="109705" y="133668"/>
                  </a:lnTo>
                  <a:lnTo>
                    <a:pt x="100418" y="133668"/>
                  </a:lnTo>
                  <a:lnTo>
                    <a:pt x="92890" y="125925"/>
                  </a:lnTo>
                  <a:lnTo>
                    <a:pt x="92890" y="116374"/>
                  </a:lnTo>
                  <a:close/>
                </a:path>
                <a:path w="323215" h="332104">
                  <a:moveTo>
                    <a:pt x="196317" y="116374"/>
                  </a:moveTo>
                  <a:lnTo>
                    <a:pt x="196317" y="106822"/>
                  </a:lnTo>
                  <a:lnTo>
                    <a:pt x="203845" y="99078"/>
                  </a:lnTo>
                  <a:lnTo>
                    <a:pt x="213131" y="99078"/>
                  </a:lnTo>
                  <a:lnTo>
                    <a:pt x="222418" y="99078"/>
                  </a:lnTo>
                  <a:lnTo>
                    <a:pt x="229946" y="106822"/>
                  </a:lnTo>
                  <a:lnTo>
                    <a:pt x="229946" y="116374"/>
                  </a:lnTo>
                  <a:lnTo>
                    <a:pt x="229946" y="125925"/>
                  </a:lnTo>
                  <a:lnTo>
                    <a:pt x="222418" y="133668"/>
                  </a:lnTo>
                  <a:lnTo>
                    <a:pt x="213131" y="133668"/>
                  </a:lnTo>
                  <a:lnTo>
                    <a:pt x="203845" y="133668"/>
                  </a:lnTo>
                  <a:lnTo>
                    <a:pt x="196317" y="125925"/>
                  </a:lnTo>
                  <a:lnTo>
                    <a:pt x="196317" y="116374"/>
                  </a:lnTo>
                  <a:close/>
                </a:path>
                <a:path w="323215" h="332104">
                  <a:moveTo>
                    <a:pt x="73928" y="238435"/>
                  </a:moveTo>
                  <a:lnTo>
                    <a:pt x="117660" y="261610"/>
                  </a:lnTo>
                  <a:lnTo>
                    <a:pt x="161367" y="269335"/>
                  </a:lnTo>
                  <a:lnTo>
                    <a:pt x="205047" y="261610"/>
                  </a:lnTo>
                  <a:lnTo>
                    <a:pt x="248703" y="238435"/>
                  </a:lnTo>
                </a:path>
                <a:path w="323215" h="332104">
                  <a:moveTo>
                    <a:pt x="0" y="166028"/>
                  </a:moveTo>
                  <a:lnTo>
                    <a:pt x="5766" y="121891"/>
                  </a:lnTo>
                  <a:lnTo>
                    <a:pt x="22038" y="82230"/>
                  </a:lnTo>
                  <a:lnTo>
                    <a:pt x="47278" y="48628"/>
                  </a:lnTo>
                  <a:lnTo>
                    <a:pt x="79947" y="22667"/>
                  </a:lnTo>
                  <a:lnTo>
                    <a:pt x="118506" y="5930"/>
                  </a:lnTo>
                  <a:lnTo>
                    <a:pt x="161418" y="0"/>
                  </a:lnTo>
                  <a:lnTo>
                    <a:pt x="204329" y="5930"/>
                  </a:lnTo>
                  <a:lnTo>
                    <a:pt x="242889" y="22667"/>
                  </a:lnTo>
                  <a:lnTo>
                    <a:pt x="275558" y="48628"/>
                  </a:lnTo>
                  <a:lnTo>
                    <a:pt x="300797" y="82230"/>
                  </a:lnTo>
                  <a:lnTo>
                    <a:pt x="317070" y="121891"/>
                  </a:lnTo>
                  <a:lnTo>
                    <a:pt x="322836" y="166028"/>
                  </a:lnTo>
                  <a:lnTo>
                    <a:pt x="317070" y="210165"/>
                  </a:lnTo>
                  <a:lnTo>
                    <a:pt x="300797" y="249826"/>
                  </a:lnTo>
                  <a:lnTo>
                    <a:pt x="275558" y="283428"/>
                  </a:lnTo>
                  <a:lnTo>
                    <a:pt x="242889" y="309389"/>
                  </a:lnTo>
                  <a:lnTo>
                    <a:pt x="204329" y="326126"/>
                  </a:lnTo>
                  <a:lnTo>
                    <a:pt x="161418" y="332057"/>
                  </a:lnTo>
                  <a:lnTo>
                    <a:pt x="118506" y="326126"/>
                  </a:lnTo>
                  <a:lnTo>
                    <a:pt x="79947" y="309389"/>
                  </a:lnTo>
                  <a:lnTo>
                    <a:pt x="47278" y="283428"/>
                  </a:lnTo>
                  <a:lnTo>
                    <a:pt x="22038" y="249826"/>
                  </a:lnTo>
                  <a:lnTo>
                    <a:pt x="5766" y="210165"/>
                  </a:lnTo>
                  <a:lnTo>
                    <a:pt x="0" y="16602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EFB227B7-C3F1-487C-A5E6-7B48FAD15138}"/>
                </a:ext>
              </a:extLst>
            </p:cNvPr>
            <p:cNvSpPr/>
            <p:nvPr/>
          </p:nvSpPr>
          <p:spPr>
            <a:xfrm>
              <a:off x="2161032" y="4565904"/>
              <a:ext cx="417575" cy="4236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8997BF90-E95C-4A27-8663-3A20A69D29B7}"/>
                </a:ext>
              </a:extLst>
            </p:cNvPr>
            <p:cNvSpPr/>
            <p:nvPr/>
          </p:nvSpPr>
          <p:spPr>
            <a:xfrm>
              <a:off x="2208809" y="4588382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4">
                  <a:moveTo>
                    <a:pt x="161417" y="0"/>
                  </a:moveTo>
                  <a:lnTo>
                    <a:pt x="118503" y="5930"/>
                  </a:lnTo>
                  <a:lnTo>
                    <a:pt x="79944" y="22667"/>
                  </a:lnTo>
                  <a:lnTo>
                    <a:pt x="47275" y="48628"/>
                  </a:lnTo>
                  <a:lnTo>
                    <a:pt x="22036" y="82230"/>
                  </a:lnTo>
                  <a:lnTo>
                    <a:pt x="5765" y="121890"/>
                  </a:lnTo>
                  <a:lnTo>
                    <a:pt x="0" y="166027"/>
                  </a:lnTo>
                  <a:lnTo>
                    <a:pt x="5765" y="210163"/>
                  </a:lnTo>
                  <a:lnTo>
                    <a:pt x="22036" y="249824"/>
                  </a:lnTo>
                  <a:lnTo>
                    <a:pt x="47275" y="283425"/>
                  </a:lnTo>
                  <a:lnTo>
                    <a:pt x="79944" y="309386"/>
                  </a:lnTo>
                  <a:lnTo>
                    <a:pt x="118503" y="326123"/>
                  </a:lnTo>
                  <a:lnTo>
                    <a:pt x="161417" y="332054"/>
                  </a:lnTo>
                  <a:lnTo>
                    <a:pt x="204325" y="326123"/>
                  </a:lnTo>
                  <a:lnTo>
                    <a:pt x="242884" y="309386"/>
                  </a:lnTo>
                  <a:lnTo>
                    <a:pt x="275553" y="283425"/>
                  </a:lnTo>
                  <a:lnTo>
                    <a:pt x="300794" y="249824"/>
                  </a:lnTo>
                  <a:lnTo>
                    <a:pt x="317067" y="210163"/>
                  </a:lnTo>
                  <a:lnTo>
                    <a:pt x="322834" y="166027"/>
                  </a:lnTo>
                  <a:lnTo>
                    <a:pt x="317067" y="121890"/>
                  </a:lnTo>
                  <a:lnTo>
                    <a:pt x="300794" y="82230"/>
                  </a:lnTo>
                  <a:lnTo>
                    <a:pt x="275553" y="48628"/>
                  </a:lnTo>
                  <a:lnTo>
                    <a:pt x="242884" y="22667"/>
                  </a:lnTo>
                  <a:lnTo>
                    <a:pt x="204325" y="5930"/>
                  </a:lnTo>
                  <a:lnTo>
                    <a:pt x="16141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72CE3FDD-03F7-4A10-ABEC-2FDEC1163814}"/>
                </a:ext>
              </a:extLst>
            </p:cNvPr>
            <p:cNvSpPr/>
            <p:nvPr/>
          </p:nvSpPr>
          <p:spPr>
            <a:xfrm>
              <a:off x="2301697" y="4687468"/>
              <a:ext cx="137160" cy="34925"/>
            </a:xfrm>
            <a:custGeom>
              <a:avLst/>
              <a:gdLst/>
              <a:ahLst/>
              <a:cxnLst/>
              <a:rect l="l" t="t" r="r" b="b"/>
              <a:pathLst>
                <a:path w="137160" h="34925">
                  <a:moveTo>
                    <a:pt x="26098" y="0"/>
                  </a:moveTo>
                  <a:lnTo>
                    <a:pt x="7531" y="0"/>
                  </a:lnTo>
                  <a:lnTo>
                    <a:pt x="0" y="7734"/>
                  </a:lnTo>
                  <a:lnTo>
                    <a:pt x="0" y="26835"/>
                  </a:lnTo>
                  <a:lnTo>
                    <a:pt x="7531" y="34582"/>
                  </a:lnTo>
                  <a:lnTo>
                    <a:pt x="26098" y="34582"/>
                  </a:lnTo>
                  <a:lnTo>
                    <a:pt x="33629" y="26835"/>
                  </a:lnTo>
                  <a:lnTo>
                    <a:pt x="33629" y="7734"/>
                  </a:lnTo>
                  <a:lnTo>
                    <a:pt x="26098" y="0"/>
                  </a:lnTo>
                  <a:close/>
                </a:path>
                <a:path w="137160" h="34925">
                  <a:moveTo>
                    <a:pt x="129527" y="0"/>
                  </a:moveTo>
                  <a:lnTo>
                    <a:pt x="110947" y="0"/>
                  </a:lnTo>
                  <a:lnTo>
                    <a:pt x="103428" y="7734"/>
                  </a:lnTo>
                  <a:lnTo>
                    <a:pt x="103428" y="26835"/>
                  </a:lnTo>
                  <a:lnTo>
                    <a:pt x="110947" y="34582"/>
                  </a:lnTo>
                  <a:lnTo>
                    <a:pt x="129527" y="34582"/>
                  </a:lnTo>
                  <a:lnTo>
                    <a:pt x="137058" y="26835"/>
                  </a:lnTo>
                  <a:lnTo>
                    <a:pt x="137058" y="7734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CDCD00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54" name="object 50">
              <a:extLst>
                <a:ext uri="{FF2B5EF4-FFF2-40B4-BE49-F238E27FC236}">
                  <a16:creationId xmlns:a16="http://schemas.microsoft.com/office/drawing/2014/main" id="{2915F86D-3F14-4063-8AA3-55CD966B990A}"/>
                </a:ext>
              </a:extLst>
            </p:cNvPr>
            <p:cNvSpPr/>
            <p:nvPr/>
          </p:nvSpPr>
          <p:spPr>
            <a:xfrm>
              <a:off x="2208809" y="4588382"/>
              <a:ext cx="323215" cy="332105"/>
            </a:xfrm>
            <a:custGeom>
              <a:avLst/>
              <a:gdLst/>
              <a:ahLst/>
              <a:cxnLst/>
              <a:rect l="l" t="t" r="r" b="b"/>
              <a:pathLst>
                <a:path w="323214" h="332104">
                  <a:moveTo>
                    <a:pt x="92890" y="116374"/>
                  </a:moveTo>
                  <a:lnTo>
                    <a:pt x="92890" y="106822"/>
                  </a:lnTo>
                  <a:lnTo>
                    <a:pt x="100418" y="99078"/>
                  </a:lnTo>
                  <a:lnTo>
                    <a:pt x="109705" y="99078"/>
                  </a:lnTo>
                  <a:lnTo>
                    <a:pt x="118991" y="99078"/>
                  </a:lnTo>
                  <a:lnTo>
                    <a:pt x="126519" y="106822"/>
                  </a:lnTo>
                  <a:lnTo>
                    <a:pt x="126519" y="116374"/>
                  </a:lnTo>
                  <a:lnTo>
                    <a:pt x="126519" y="125925"/>
                  </a:lnTo>
                  <a:lnTo>
                    <a:pt x="118991" y="133668"/>
                  </a:lnTo>
                  <a:lnTo>
                    <a:pt x="109705" y="133668"/>
                  </a:lnTo>
                  <a:lnTo>
                    <a:pt x="100418" y="133668"/>
                  </a:lnTo>
                  <a:lnTo>
                    <a:pt x="92890" y="125925"/>
                  </a:lnTo>
                  <a:lnTo>
                    <a:pt x="92890" y="116374"/>
                  </a:lnTo>
                  <a:close/>
                </a:path>
                <a:path w="323214" h="332104">
                  <a:moveTo>
                    <a:pt x="196317" y="116374"/>
                  </a:moveTo>
                  <a:lnTo>
                    <a:pt x="196317" y="106822"/>
                  </a:lnTo>
                  <a:lnTo>
                    <a:pt x="203845" y="99078"/>
                  </a:lnTo>
                  <a:lnTo>
                    <a:pt x="213131" y="99078"/>
                  </a:lnTo>
                  <a:lnTo>
                    <a:pt x="222418" y="99078"/>
                  </a:lnTo>
                  <a:lnTo>
                    <a:pt x="229946" y="106822"/>
                  </a:lnTo>
                  <a:lnTo>
                    <a:pt x="229946" y="116374"/>
                  </a:lnTo>
                  <a:lnTo>
                    <a:pt x="229946" y="125925"/>
                  </a:lnTo>
                  <a:lnTo>
                    <a:pt x="222418" y="133668"/>
                  </a:lnTo>
                  <a:lnTo>
                    <a:pt x="213131" y="133668"/>
                  </a:lnTo>
                  <a:lnTo>
                    <a:pt x="203845" y="133668"/>
                  </a:lnTo>
                  <a:lnTo>
                    <a:pt x="196317" y="125925"/>
                  </a:lnTo>
                  <a:lnTo>
                    <a:pt x="196317" y="116374"/>
                  </a:lnTo>
                  <a:close/>
                </a:path>
                <a:path w="323214" h="332104">
                  <a:moveTo>
                    <a:pt x="73928" y="238435"/>
                  </a:moveTo>
                  <a:lnTo>
                    <a:pt x="117660" y="261610"/>
                  </a:lnTo>
                  <a:lnTo>
                    <a:pt x="161367" y="269335"/>
                  </a:lnTo>
                  <a:lnTo>
                    <a:pt x="205047" y="261610"/>
                  </a:lnTo>
                  <a:lnTo>
                    <a:pt x="248703" y="238435"/>
                  </a:lnTo>
                </a:path>
                <a:path w="323214" h="332104">
                  <a:moveTo>
                    <a:pt x="0" y="166028"/>
                  </a:moveTo>
                  <a:lnTo>
                    <a:pt x="5766" y="121891"/>
                  </a:lnTo>
                  <a:lnTo>
                    <a:pt x="22038" y="82230"/>
                  </a:lnTo>
                  <a:lnTo>
                    <a:pt x="47278" y="48628"/>
                  </a:lnTo>
                  <a:lnTo>
                    <a:pt x="79947" y="22667"/>
                  </a:lnTo>
                  <a:lnTo>
                    <a:pt x="118506" y="5930"/>
                  </a:lnTo>
                  <a:lnTo>
                    <a:pt x="161418" y="0"/>
                  </a:lnTo>
                  <a:lnTo>
                    <a:pt x="204329" y="5930"/>
                  </a:lnTo>
                  <a:lnTo>
                    <a:pt x="242889" y="22667"/>
                  </a:lnTo>
                  <a:lnTo>
                    <a:pt x="275558" y="48628"/>
                  </a:lnTo>
                  <a:lnTo>
                    <a:pt x="300797" y="82230"/>
                  </a:lnTo>
                  <a:lnTo>
                    <a:pt x="317070" y="121891"/>
                  </a:lnTo>
                  <a:lnTo>
                    <a:pt x="322836" y="166028"/>
                  </a:lnTo>
                  <a:lnTo>
                    <a:pt x="317070" y="210165"/>
                  </a:lnTo>
                  <a:lnTo>
                    <a:pt x="300797" y="249826"/>
                  </a:lnTo>
                  <a:lnTo>
                    <a:pt x="275558" y="283428"/>
                  </a:lnTo>
                  <a:lnTo>
                    <a:pt x="242889" y="309389"/>
                  </a:lnTo>
                  <a:lnTo>
                    <a:pt x="204329" y="326126"/>
                  </a:lnTo>
                  <a:lnTo>
                    <a:pt x="161418" y="332057"/>
                  </a:lnTo>
                  <a:lnTo>
                    <a:pt x="118506" y="326126"/>
                  </a:lnTo>
                  <a:lnTo>
                    <a:pt x="79947" y="309389"/>
                  </a:lnTo>
                  <a:lnTo>
                    <a:pt x="47278" y="283428"/>
                  </a:lnTo>
                  <a:lnTo>
                    <a:pt x="22038" y="249826"/>
                  </a:lnTo>
                  <a:lnTo>
                    <a:pt x="5766" y="210165"/>
                  </a:lnTo>
                  <a:lnTo>
                    <a:pt x="0" y="16602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55" name="对话气泡: 矩形 54">
            <a:extLst>
              <a:ext uri="{FF2B5EF4-FFF2-40B4-BE49-F238E27FC236}">
                <a16:creationId xmlns:a16="http://schemas.microsoft.com/office/drawing/2014/main" id="{1F7BB6C9-9D39-4CD3-A8F1-1431394E303A}"/>
              </a:ext>
            </a:extLst>
          </p:cNvPr>
          <p:cNvSpPr/>
          <p:nvPr/>
        </p:nvSpPr>
        <p:spPr>
          <a:xfrm>
            <a:off x="177841" y="842469"/>
            <a:ext cx="4732362" cy="1799990"/>
          </a:xfrm>
          <a:prstGeom prst="wedgeRectCallout">
            <a:avLst>
              <a:gd name="adj1" fmla="val -4081"/>
              <a:gd name="adj2" fmla="val 6315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>
              <a:lnSpc>
                <a:spcPct val="100000"/>
              </a:lnSpc>
              <a:spcBef>
                <a:spcPts val="170"/>
              </a:spcBef>
            </a:pP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To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combine the </a:t>
            </a:r>
            <a:r>
              <a:rPr lang="en-US" altLang="zh-CN" spc="-5" dirty="0" smtClean="0">
                <a:solidFill>
                  <a:schemeClr val="tx1"/>
                </a:solidFill>
                <a:cs typeface="+mn-ea"/>
                <a:sym typeface="+mn-lt"/>
              </a:rPr>
              <a:t>predictions of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several </a:t>
            </a:r>
            <a:r>
              <a:rPr lang="en-US" altLang="zh-CN" spc="-10" dirty="0">
                <a:solidFill>
                  <a:schemeClr val="tx1"/>
                </a:solidFill>
                <a:cs typeface="+mn-ea"/>
                <a:sym typeface="+mn-lt"/>
              </a:rPr>
              <a:t>base 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estimators built </a:t>
            </a:r>
            <a:r>
              <a:rPr lang="en-US" altLang="zh-CN" spc="-5" dirty="0" smtClean="0">
                <a:solidFill>
                  <a:schemeClr val="tx1"/>
                </a:solidFill>
                <a:cs typeface="+mn-ea"/>
                <a:sym typeface="+mn-lt"/>
              </a:rPr>
              <a:t>with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a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given learning  </a:t>
            </a:r>
            <a:r>
              <a:rPr lang="en-US" altLang="zh-CN" spc="-10" dirty="0">
                <a:solidFill>
                  <a:schemeClr val="tx1"/>
                </a:solidFill>
                <a:cs typeface="+mn-ea"/>
                <a:sym typeface="+mn-lt"/>
              </a:rPr>
              <a:t>algorithm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in order </a:t>
            </a:r>
            <a:r>
              <a:rPr lang="en-US" altLang="zh-CN" spc="-5" dirty="0" smtClean="0">
                <a:solidFill>
                  <a:schemeClr val="tx1"/>
                </a:solidFill>
                <a:cs typeface="+mn-ea"/>
                <a:sym typeface="+mn-lt"/>
              </a:rPr>
              <a:t>to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improve  generalizability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/ </a:t>
            </a:r>
            <a:r>
              <a:rPr lang="en-US" altLang="zh-CN" spc="-5" dirty="0" smtClean="0">
                <a:solidFill>
                  <a:schemeClr val="tx1"/>
                </a:solidFill>
                <a:cs typeface="+mn-ea"/>
                <a:sym typeface="+mn-lt"/>
              </a:rPr>
              <a:t>robustness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over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a </a:t>
            </a:r>
            <a:r>
              <a:rPr lang="en-US" altLang="zh-CN" spc="-10" dirty="0" smtClean="0">
                <a:solidFill>
                  <a:schemeClr val="tx1"/>
                </a:solidFill>
                <a:cs typeface="+mn-ea"/>
                <a:sym typeface="+mn-lt"/>
              </a:rPr>
              <a:t>single </a:t>
            </a:r>
            <a:r>
              <a:rPr lang="en-US" altLang="zh-CN" spc="-10" dirty="0">
                <a:solidFill>
                  <a:schemeClr val="tx1"/>
                </a:solidFill>
                <a:cs typeface="+mn-ea"/>
                <a:sym typeface="+mn-lt"/>
              </a:rPr>
              <a:t>estimator. </a:t>
            </a:r>
          </a:p>
          <a:p>
            <a:pPr marL="12700" marR="5080">
              <a:lnSpc>
                <a:spcPct val="100000"/>
              </a:lnSpc>
              <a:spcBef>
                <a:spcPts val="170"/>
              </a:spcBef>
            </a:pP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(1) 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averaging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pc="-40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bagging</a:t>
            </a: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(2)</a:t>
            </a:r>
            <a:r>
              <a:rPr lang="en-US" altLang="zh-CN" spc="-10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en-US" altLang="zh-CN" spc="-5" dirty="0">
                <a:solidFill>
                  <a:schemeClr val="tx1"/>
                </a:solidFill>
                <a:cs typeface="+mn-ea"/>
                <a:sym typeface="+mn-lt"/>
              </a:rPr>
              <a:t>boosting</a:t>
            </a: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6" name="对话气泡: 矩形 55">
            <a:extLst>
              <a:ext uri="{FF2B5EF4-FFF2-40B4-BE49-F238E27FC236}">
                <a16:creationId xmlns:a16="http://schemas.microsoft.com/office/drawing/2014/main" id="{41DDBF8D-C1BA-4C7F-8573-8DB7E783A1F7}"/>
              </a:ext>
            </a:extLst>
          </p:cNvPr>
          <p:cNvSpPr/>
          <p:nvPr/>
        </p:nvSpPr>
        <p:spPr>
          <a:xfrm>
            <a:off x="6063195" y="4581840"/>
            <a:ext cx="2450593" cy="979595"/>
          </a:xfrm>
          <a:prstGeom prst="wedgeRectCallout">
            <a:avLst>
              <a:gd name="adj1" fmla="val -17006"/>
              <a:gd name="adj2" fmla="val -7632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700" marR="5080">
              <a:spcBef>
                <a:spcPts val="170"/>
              </a:spcBef>
            </a:pP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Linear classifiers 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(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SVM, 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logistic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regression…) with 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lt"/>
              </a:rPr>
              <a:t>SGD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training.</a:t>
            </a:r>
          </a:p>
        </p:txBody>
      </p:sp>
    </p:spTree>
    <p:extLst>
      <p:ext uri="{BB962C8B-B14F-4D97-AF65-F5344CB8AC3E}">
        <p14:creationId xmlns:p14="http://schemas.microsoft.com/office/powerpoint/2010/main" val="35132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What we have covered (II)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1F3F8-731F-4D26-8F63-5E5E4A6F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Supervised Classification </a:t>
            </a:r>
            <a:r>
              <a:rPr lang="en-US" altLang="zh-CN" dirty="0" smtClean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models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K-nearest Neighbor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Support Vector Machine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Logistic Regression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Neural Network (e.g. MLP, CNN)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Generative Bayes Classifier (Naïve,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Gaussian </a:t>
            </a:r>
            <a:r>
              <a:rPr lang="en-US" altLang="zh-CN" dirty="0">
                <a:ea typeface="+mn-ea"/>
                <a:cs typeface="+mn-ea"/>
                <a:sym typeface="+mn-lt"/>
              </a:rPr>
              <a:t>LDA, QDA)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Random forest / Decision Tree / Boosting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36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8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105042" cy="572719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Three major sections for classification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1F3F8-731F-4D26-8F63-5E5E4A6F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We can divide the large variety of classification  approaches into </a:t>
            </a:r>
            <a:r>
              <a:rPr lang="en-US" altLang="zh-CN" dirty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roughly three major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ea typeface="+mn-ea"/>
                <a:cs typeface="+mn-ea"/>
                <a:sym typeface="+mn-lt"/>
              </a:rPr>
              <a:t>Discriminative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directly estimate a decision rule/boundary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e.g., logistic regression, neural networks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e.g., support vector machine, </a:t>
            </a:r>
            <a:r>
              <a:rPr lang="en-US" altLang="zh-CN" dirty="0" err="1" smtClean="0">
                <a:ea typeface="+mn-ea"/>
                <a:cs typeface="+mn-ea"/>
                <a:sym typeface="+mn-lt"/>
              </a:rPr>
              <a:t>decisionTrees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dirty="0">
                <a:ea typeface="+mn-ea"/>
                <a:cs typeface="+mn-ea"/>
                <a:sym typeface="+mn-lt"/>
              </a:rPr>
              <a:t>Generative: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build a generative statistical model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e.g., naïve </a:t>
            </a:r>
            <a:r>
              <a:rPr lang="en-US" altLang="zh-CN" dirty="0" err="1">
                <a:ea typeface="+mn-ea"/>
                <a:cs typeface="+mn-ea"/>
                <a:sym typeface="+mn-lt"/>
              </a:rPr>
              <a:t>bayes</a:t>
            </a:r>
            <a:r>
              <a:rPr lang="en-US" altLang="zh-CN" dirty="0">
                <a:ea typeface="+mn-ea"/>
                <a:cs typeface="+mn-ea"/>
                <a:sym typeface="+mn-lt"/>
              </a:rPr>
              <a:t> classifier,	Bayesian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networks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zh-CN" dirty="0">
                <a:ea typeface="+mn-ea"/>
                <a:cs typeface="+mn-ea"/>
                <a:sym typeface="+mn-lt"/>
              </a:rPr>
              <a:t>Instance based classifiers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Use observation directly (no models)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e.g. K nearest neighbors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37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228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B57A356-8E7F-4151-A7F9-F7CB592A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1" y="150826"/>
            <a:ext cx="3273836" cy="4096867"/>
          </a:xfrm>
          <a:prstGeom prst="rect">
            <a:avLst/>
          </a:prstGeom>
        </p:spPr>
      </p:pic>
      <p:sp>
        <p:nvSpPr>
          <p:cNvPr id="43" name="object 12">
            <a:extLst>
              <a:ext uri="{FF2B5EF4-FFF2-40B4-BE49-F238E27FC236}">
                <a16:creationId xmlns:a16="http://schemas.microsoft.com/office/drawing/2014/main" id="{7BA5A854-4A5C-4F0A-8BA2-6BEAAD4D798D}"/>
              </a:ext>
            </a:extLst>
          </p:cNvPr>
          <p:cNvSpPr txBox="1">
            <a:spLocks/>
          </p:cNvSpPr>
          <p:nvPr/>
        </p:nvSpPr>
        <p:spPr>
          <a:xfrm>
            <a:off x="4865299" y="290319"/>
            <a:ext cx="299460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43815" marR="5080" indent="-3175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ea typeface="+mn-ea"/>
                <a:cs typeface="+mn-ea"/>
                <a:sym typeface="+mn-lt"/>
              </a:rPr>
              <a:t>A </a:t>
            </a:r>
            <a:r>
              <a:rPr lang="en-US" spc="-20" dirty="0">
                <a:ea typeface="+mn-ea"/>
                <a:cs typeface="+mn-ea"/>
                <a:sym typeface="+mn-lt"/>
              </a:rPr>
              <a:t>Dataset</a:t>
            </a:r>
            <a:r>
              <a:rPr lang="en-US" spc="-100" dirty="0">
                <a:ea typeface="+mn-ea"/>
                <a:cs typeface="+mn-ea"/>
                <a:sym typeface="+mn-lt"/>
              </a:rPr>
              <a:t> </a:t>
            </a:r>
            <a:r>
              <a:rPr lang="en-US" spc="-30" dirty="0">
                <a:ea typeface="+mn-ea"/>
                <a:cs typeface="+mn-ea"/>
                <a:sym typeface="+mn-lt"/>
              </a:rPr>
              <a:t>for  </a:t>
            </a:r>
            <a:r>
              <a:rPr lang="en-US" spc="-1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classification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CDAC8995-17B9-4A4D-ADF5-765493F4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1074"/>
            <a:ext cx="3334801" cy="2249619"/>
          </a:xfrm>
          <a:prstGeom prst="rect">
            <a:avLst/>
          </a:prstGeom>
        </p:spPr>
      </p:pic>
      <p:sp>
        <p:nvSpPr>
          <p:cNvPr id="71" name="object 13">
            <a:extLst>
              <a:ext uri="{FF2B5EF4-FFF2-40B4-BE49-F238E27FC236}">
                <a16:creationId xmlns:a16="http://schemas.microsoft.com/office/drawing/2014/main" id="{1590DF1C-AA15-477F-A27A-131D3D567FA2}"/>
              </a:ext>
            </a:extLst>
          </p:cNvPr>
          <p:cNvSpPr txBox="1"/>
          <p:nvPr/>
        </p:nvSpPr>
        <p:spPr>
          <a:xfrm>
            <a:off x="531851" y="4474408"/>
            <a:ext cx="8326706" cy="179472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Data</a:t>
            </a:r>
            <a:r>
              <a:rPr sz="2000" i="1" spc="-10" dirty="0">
                <a:cs typeface="+mn-ea"/>
                <a:sym typeface="+mn-lt"/>
              </a:rPr>
              <a:t>/points/instances/examples/samples/records</a:t>
            </a:r>
            <a:r>
              <a:rPr sz="2000" spc="-10" dirty="0">
                <a:cs typeface="+mn-ea"/>
                <a:sym typeface="+mn-lt"/>
              </a:rPr>
              <a:t>: 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400" spc="-15" dirty="0">
                <a:solidFill>
                  <a:srgbClr val="0000FF"/>
                </a:solidFill>
                <a:cs typeface="+mn-ea"/>
                <a:sym typeface="+mn-lt"/>
              </a:rPr>
              <a:t>rows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 ]</a:t>
            </a:r>
            <a:endParaRPr sz="2400" dirty="0"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Features</a:t>
            </a:r>
            <a:r>
              <a:rPr sz="2000" i="1" spc="-10" dirty="0">
                <a:cs typeface="+mn-ea"/>
                <a:sym typeface="+mn-lt"/>
              </a:rPr>
              <a:t>/attributes/dimensions/independent </a:t>
            </a:r>
            <a:r>
              <a:rPr sz="2000" i="1" spc="-5" dirty="0">
                <a:cs typeface="+mn-ea"/>
                <a:sym typeface="+mn-lt"/>
              </a:rPr>
              <a:t>variables/covariates/predictors/regressors</a:t>
            </a:r>
            <a:r>
              <a:rPr sz="2000" spc="-5" dirty="0">
                <a:cs typeface="+mn-ea"/>
                <a:sym typeface="+mn-lt"/>
              </a:rPr>
              <a:t>: 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400" spc="-5" dirty="0">
                <a:solidFill>
                  <a:srgbClr val="0000FF"/>
                </a:solidFill>
                <a:cs typeface="+mn-ea"/>
                <a:sym typeface="+mn-lt"/>
              </a:rPr>
              <a:t>columns, </a:t>
            </a:r>
            <a:r>
              <a:rPr sz="2400" spc="-10" dirty="0">
                <a:solidFill>
                  <a:srgbClr val="0000FF"/>
                </a:solidFill>
                <a:cs typeface="+mn-ea"/>
                <a:sym typeface="+mn-lt"/>
              </a:rPr>
              <a:t>except 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the</a:t>
            </a:r>
            <a:r>
              <a:rPr sz="2400" spc="110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400" spc="-5" dirty="0">
                <a:solidFill>
                  <a:srgbClr val="0000FF"/>
                </a:solidFill>
                <a:cs typeface="+mn-ea"/>
                <a:sym typeface="+mn-lt"/>
              </a:rPr>
              <a:t>last]</a:t>
            </a:r>
            <a:endParaRPr sz="2400" dirty="0"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Target</a:t>
            </a:r>
            <a:r>
              <a:rPr sz="2000" i="1" spc="-10" dirty="0">
                <a:cs typeface="+mn-ea"/>
                <a:sym typeface="+mn-lt"/>
              </a:rPr>
              <a:t>/outcome/response/label/dependent </a:t>
            </a:r>
            <a:r>
              <a:rPr sz="2000" i="1" spc="-5" dirty="0">
                <a:cs typeface="+mn-ea"/>
                <a:sym typeface="+mn-lt"/>
              </a:rPr>
              <a:t>variable</a:t>
            </a:r>
            <a:r>
              <a:rPr sz="2000" spc="-5" dirty="0">
                <a:cs typeface="+mn-ea"/>
                <a:sym typeface="+mn-lt"/>
              </a:rPr>
              <a:t>: special column </a:t>
            </a:r>
            <a:r>
              <a:rPr sz="2000" spc="-10" dirty="0">
                <a:cs typeface="+mn-ea"/>
                <a:sym typeface="+mn-lt"/>
              </a:rPr>
              <a:t>to </a:t>
            </a:r>
            <a:r>
              <a:rPr sz="2000" spc="-5" dirty="0">
                <a:cs typeface="+mn-ea"/>
                <a:sym typeface="+mn-lt"/>
              </a:rPr>
              <a:t>be </a:t>
            </a:r>
            <a:r>
              <a:rPr sz="2000" spc="-10" dirty="0">
                <a:cs typeface="+mn-ea"/>
                <a:sym typeface="+mn-lt"/>
              </a:rPr>
              <a:t>predicted </a:t>
            </a:r>
            <a:r>
              <a:rPr sz="20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000" spc="-5" dirty="0">
                <a:solidFill>
                  <a:srgbClr val="0000FF"/>
                </a:solidFill>
                <a:cs typeface="+mn-ea"/>
                <a:sym typeface="+mn-lt"/>
              </a:rPr>
              <a:t>last column</a:t>
            </a:r>
            <a:r>
              <a:rPr sz="2000" spc="65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000" dirty="0">
                <a:solidFill>
                  <a:srgbClr val="0000FF"/>
                </a:solidFill>
                <a:cs typeface="+mn-ea"/>
                <a:sym typeface="+mn-lt"/>
              </a:rPr>
              <a:t>]</a:t>
            </a:r>
            <a:endParaRPr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6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(1) K-Nearest Neighbor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39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F2F56D-8512-4FE3-8FC5-37836FC0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46" y="1534853"/>
            <a:ext cx="6303655" cy="42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9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0" dirty="0">
                <a:ea typeface="+mn-ea"/>
                <a:cs typeface="+mn-ea"/>
                <a:sym typeface="+mn-lt"/>
              </a:rPr>
              <a:t>Objective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615044"/>
            <a:ext cx="8101991" cy="4561919"/>
          </a:xfrm>
        </p:spPr>
        <p:txBody>
          <a:bodyPr/>
          <a:lstStyle/>
          <a:p>
            <a:pPr marL="355600" marR="10814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000" spc="-135" dirty="0">
                <a:ea typeface="+mn-ea"/>
                <a:cs typeface="+mn-ea"/>
                <a:sym typeface="+mn-lt"/>
              </a:rPr>
              <a:t>To </a:t>
            </a:r>
            <a:r>
              <a:rPr lang="en-US" altLang="zh-CN" sz="3000" spc="-5" dirty="0">
                <a:ea typeface="+mn-ea"/>
                <a:cs typeface="+mn-ea"/>
                <a:sym typeface="+mn-lt"/>
              </a:rPr>
              <a:t>help </a:t>
            </a:r>
            <a:r>
              <a:rPr lang="en-US" altLang="zh-CN" sz="3000" spc="-15" dirty="0">
                <a:ea typeface="+mn-ea"/>
                <a:cs typeface="+mn-ea"/>
                <a:sym typeface="+mn-lt"/>
              </a:rPr>
              <a:t>students </a:t>
            </a:r>
            <a:r>
              <a:rPr lang="en-US" altLang="zh-CN" sz="3000" spc="-5" dirty="0">
                <a:ea typeface="+mn-ea"/>
                <a:cs typeface="+mn-ea"/>
                <a:sym typeface="+mn-lt"/>
              </a:rPr>
              <a:t>be able </a:t>
            </a:r>
            <a:r>
              <a:rPr lang="en-US" altLang="zh-CN" sz="3000" spc="-20" dirty="0">
                <a:ea typeface="+mn-ea"/>
                <a:cs typeface="+mn-ea"/>
                <a:sym typeface="+mn-lt"/>
              </a:rPr>
              <a:t>to </a:t>
            </a:r>
            <a:r>
              <a:rPr lang="en-US" altLang="zh-CN" sz="3000" spc="-5" dirty="0">
                <a:ea typeface="+mn-ea"/>
                <a:cs typeface="+mn-ea"/>
                <a:sym typeface="+mn-lt"/>
              </a:rPr>
              <a:t>build </a:t>
            </a:r>
            <a:r>
              <a:rPr lang="en-US" altLang="zh-CN" sz="3000" spc="-5" dirty="0" smtClean="0">
                <a:ea typeface="+mn-ea"/>
                <a:cs typeface="+mn-ea"/>
                <a:sym typeface="+mn-lt"/>
              </a:rPr>
              <a:t>machine </a:t>
            </a:r>
            <a:r>
              <a:rPr lang="en-US" altLang="zh-CN" sz="3000" spc="-5" dirty="0">
                <a:ea typeface="+mn-ea"/>
                <a:cs typeface="+mn-ea"/>
                <a:sym typeface="+mn-lt"/>
              </a:rPr>
              <a:t>learning</a:t>
            </a:r>
            <a:r>
              <a:rPr lang="en-US" altLang="zh-CN" sz="3000" spc="-10" dirty="0">
                <a:ea typeface="+mn-ea"/>
                <a:cs typeface="+mn-ea"/>
                <a:sym typeface="+mn-lt"/>
              </a:rPr>
              <a:t> tools</a:t>
            </a:r>
            <a:endParaRPr lang="en-US" altLang="zh-CN" sz="3000" dirty="0">
              <a:ea typeface="+mn-ea"/>
              <a:cs typeface="+mn-ea"/>
              <a:sym typeface="+mn-lt"/>
            </a:endParaRPr>
          </a:p>
          <a:p>
            <a:pPr marL="355600" marR="10814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altLang="zh-CN" sz="3550" dirty="0">
              <a:ea typeface="+mn-ea"/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000" spc="-30" dirty="0">
                <a:ea typeface="+mn-ea"/>
                <a:cs typeface="+mn-ea"/>
                <a:sym typeface="+mn-lt"/>
              </a:rPr>
              <a:t>Key</a:t>
            </a:r>
            <a:r>
              <a:rPr lang="en-US" altLang="zh-CN" sz="3000" spc="-5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3000" spc="-15" dirty="0">
                <a:ea typeface="+mn-ea"/>
                <a:cs typeface="+mn-ea"/>
                <a:sym typeface="+mn-lt"/>
              </a:rPr>
              <a:t>Results:</a:t>
            </a:r>
            <a:endParaRPr lang="en-US" altLang="zh-CN" sz="3000" dirty="0">
              <a:ea typeface="+mn-ea"/>
              <a:cs typeface="+mn-ea"/>
              <a:sym typeface="+mn-lt"/>
            </a:endParaRPr>
          </a:p>
          <a:p>
            <a:pPr marL="755650" marR="5080" lvl="1" indent="-285750">
              <a:lnSpc>
                <a:spcPts val="3100"/>
              </a:lnSpc>
              <a:spcBef>
                <a:spcPts val="83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altLang="zh-CN" sz="2600" spc="-5" dirty="0">
                <a:ea typeface="+mn-ea"/>
                <a:cs typeface="+mn-ea"/>
                <a:sym typeface="+mn-lt"/>
              </a:rPr>
              <a:t>Able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to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build </a:t>
            </a:r>
            <a:r>
              <a:rPr lang="en-US" altLang="zh-CN" sz="2600" dirty="0">
                <a:ea typeface="+mn-ea"/>
                <a:cs typeface="+mn-ea"/>
                <a:sym typeface="+mn-lt"/>
              </a:rPr>
              <a:t>a </a:t>
            </a:r>
            <a:r>
              <a:rPr lang="en-US" altLang="zh-CN" sz="2600" spc="-35" dirty="0">
                <a:ea typeface="+mn-ea"/>
                <a:cs typeface="+mn-ea"/>
                <a:sym typeface="+mn-lt"/>
              </a:rPr>
              <a:t>few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simple machine learning </a:t>
            </a:r>
            <a:r>
              <a:rPr lang="en-US" altLang="zh-CN" sz="2600" spc="-10" dirty="0">
                <a:ea typeface="+mn-ea"/>
                <a:cs typeface="+mn-ea"/>
                <a:sym typeface="+mn-lt"/>
              </a:rPr>
              <a:t>methods 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from</a:t>
            </a:r>
            <a:r>
              <a:rPr lang="en-US" altLang="zh-CN" sz="2600" spc="-1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scratch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pPr marL="755650" marR="163195" lvl="1" indent="-285750">
              <a:lnSpc>
                <a:spcPct val="102299"/>
              </a:lnSpc>
              <a:spcBef>
                <a:spcPts val="40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altLang="zh-CN" sz="2600" spc="-5" dirty="0">
                <a:ea typeface="+mn-ea"/>
                <a:cs typeface="+mn-ea"/>
                <a:sym typeface="+mn-lt"/>
              </a:rPr>
              <a:t>Able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to understand </a:t>
            </a:r>
            <a:r>
              <a:rPr lang="en-US" altLang="zh-CN" sz="2600" dirty="0">
                <a:ea typeface="+mn-ea"/>
                <a:cs typeface="+mn-ea"/>
                <a:sym typeface="+mn-lt"/>
              </a:rPr>
              <a:t>a </a:t>
            </a:r>
            <a:r>
              <a:rPr lang="en-US" altLang="zh-CN" sz="2600" spc="-35" dirty="0">
                <a:ea typeface="+mn-ea"/>
                <a:cs typeface="+mn-ea"/>
                <a:sym typeface="+mn-lt"/>
              </a:rPr>
              <a:t>few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complex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machine learning  </a:t>
            </a:r>
            <a:r>
              <a:rPr lang="en-US" altLang="zh-CN" sz="2600" spc="-10" dirty="0">
                <a:ea typeface="+mn-ea"/>
                <a:cs typeface="+mn-ea"/>
                <a:sym typeface="+mn-lt"/>
              </a:rPr>
              <a:t>methods at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the </a:t>
            </a:r>
            <a:r>
              <a:rPr lang="en-US" altLang="zh-CN" sz="2600" spc="-10" dirty="0">
                <a:ea typeface="+mn-ea"/>
                <a:cs typeface="+mn-ea"/>
                <a:sym typeface="+mn-lt"/>
              </a:rPr>
              <a:t>source code </a:t>
            </a:r>
            <a:r>
              <a:rPr lang="en-US" altLang="zh-CN" sz="2600" spc="-5" dirty="0">
                <a:ea typeface="+mn-ea"/>
                <a:cs typeface="+mn-ea"/>
                <a:sym typeface="+mn-lt"/>
              </a:rPr>
              <a:t>and equation</a:t>
            </a:r>
            <a:r>
              <a:rPr lang="en-US" altLang="zh-CN" sz="2600" dirty="0">
                <a:ea typeface="+mn-ea"/>
                <a:cs typeface="+mn-ea"/>
                <a:sym typeface="+mn-lt"/>
              </a:rPr>
              <a:t> </a:t>
            </a:r>
            <a:r>
              <a:rPr lang="en-US" altLang="zh-CN" sz="2600" spc="-15" dirty="0">
                <a:ea typeface="+mn-ea"/>
                <a:cs typeface="+mn-ea"/>
                <a:sym typeface="+mn-lt"/>
              </a:rPr>
              <a:t>level</a:t>
            </a:r>
            <a:endParaRPr lang="en-US" altLang="zh-CN" sz="2600" dirty="0">
              <a:ea typeface="+mn-ea"/>
              <a:cs typeface="+mn-ea"/>
              <a:sym typeface="+mn-lt"/>
            </a:endParaRP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952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(2) Support Vector Machine</a:t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40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84763E-323F-480C-B68D-9C21D9A9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426354"/>
            <a:ext cx="6325148" cy="37188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83F56E-714A-4694-8571-A1182564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24" y="5236494"/>
            <a:ext cx="399322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(3)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Logistic </a:t>
            </a:r>
            <a:r>
              <a:rPr lang="en-US" altLang="zh-CN" dirty="0">
                <a:ea typeface="+mn-ea"/>
                <a:cs typeface="+mn-ea"/>
                <a:sym typeface="+mn-lt"/>
              </a:rPr>
              <a:t>Regression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ED19DC-A07C-4138-9C49-D50691FA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65" y="1409538"/>
            <a:ext cx="5822185" cy="37341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F5851-A4A2-4A07-871B-0F5572F5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89" y="5143662"/>
            <a:ext cx="2872989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(4) Neural </a:t>
            </a:r>
            <a:r>
              <a:rPr lang="en-US" altLang="zh-CN" dirty="0">
                <a:ea typeface="+mn-ea"/>
                <a:cs typeface="+mn-ea"/>
                <a:sym typeface="+mn-lt"/>
              </a:rPr>
              <a:t>Network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42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3A348-83CB-4706-8745-0093326A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72" y="1539367"/>
            <a:ext cx="5991254" cy="41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73" y="0"/>
            <a:ext cx="7665605" cy="585111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Deep Learning Way: </a:t>
            </a:r>
            <a:br>
              <a:rPr lang="en-US" altLang="zh-CN" sz="3200" dirty="0">
                <a:ea typeface="+mn-ea"/>
                <a:cs typeface="+mn-ea"/>
                <a:sym typeface="+mn-lt"/>
              </a:rPr>
            </a:br>
            <a:r>
              <a:rPr lang="en-US" altLang="zh-CN" sz="3200" dirty="0">
                <a:ea typeface="+mn-ea"/>
                <a:cs typeface="+mn-ea"/>
                <a:sym typeface="+mn-lt"/>
              </a:rPr>
              <a:t>Learning features / Representation from data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D9754BB-D422-4CC6-AE51-B73955981B2D}"/>
              </a:ext>
            </a:extLst>
          </p:cNvPr>
          <p:cNvSpPr/>
          <p:nvPr/>
        </p:nvSpPr>
        <p:spPr>
          <a:xfrm>
            <a:off x="818678" y="1366386"/>
            <a:ext cx="7506641" cy="1567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3042F5B-5E3C-424D-A928-5E64A6E7C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49" y="2933983"/>
            <a:ext cx="5797798" cy="17352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91C8B46-FBD3-4C73-A4F7-C1D4282B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49" y="4585947"/>
            <a:ext cx="5797798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9AA1B-F0B4-4DDC-BF59-2C05D0D1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Some Recent DNN Trends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52BBC9-522D-4521-926D-A69079DD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B0FC-966D-4FFE-AABB-86350F48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67ABC-2579-4664-B931-CF117589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F88806B-4FBD-4E9C-BA6D-EA0442F8F37F}"/>
              </a:ext>
            </a:extLst>
          </p:cNvPr>
          <p:cNvSpPr txBox="1"/>
          <p:nvPr/>
        </p:nvSpPr>
        <p:spPr>
          <a:xfrm>
            <a:off x="708993" y="1392104"/>
            <a:ext cx="5130311" cy="481413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1. </a:t>
            </a:r>
            <a:r>
              <a:rPr sz="2000" spc="-5" dirty="0">
                <a:solidFill>
                  <a:srgbClr val="0070C0"/>
                </a:solidFill>
                <a:cs typeface="+mn-ea"/>
                <a:sym typeface="+mn-lt"/>
              </a:rPr>
              <a:t>CNN</a:t>
            </a:r>
            <a:r>
              <a:rPr sz="2000" spc="-5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Residual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" dirty="0">
                <a:cs typeface="+mn-ea"/>
                <a:sym typeface="+mn-lt"/>
              </a:rPr>
              <a:t>Dynamic</a:t>
            </a:r>
            <a:r>
              <a:rPr sz="2000" spc="25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parameter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2. </a:t>
            </a:r>
            <a:r>
              <a:rPr sz="2000" spc="-5" dirty="0">
                <a:solidFill>
                  <a:srgbClr val="0070C0"/>
                </a:solidFill>
                <a:cs typeface="+mn-ea"/>
                <a:sym typeface="+mn-lt"/>
              </a:rPr>
              <a:t>RNN</a:t>
            </a:r>
            <a:r>
              <a:rPr sz="2000" spc="-5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5" dirty="0">
                <a:cs typeface="+mn-ea"/>
                <a:sym typeface="+mn-lt"/>
              </a:rPr>
              <a:t>Attention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" dirty="0">
                <a:cs typeface="+mn-ea"/>
                <a:sym typeface="+mn-lt"/>
              </a:rPr>
              <a:t>Seq2Seq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BERT</a:t>
            </a:r>
            <a:r>
              <a:rPr sz="2000" spc="40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3. </a:t>
            </a:r>
            <a:r>
              <a:rPr sz="2000" spc="-10" dirty="0">
                <a:cs typeface="+mn-ea"/>
                <a:sym typeface="+mn-lt"/>
              </a:rPr>
              <a:t>Neural Architecture </a:t>
            </a:r>
            <a:r>
              <a:rPr sz="2000" spc="-5" dirty="0">
                <a:cs typeface="+mn-ea"/>
                <a:sym typeface="+mn-lt"/>
              </a:rPr>
              <a:t>with </a:t>
            </a:r>
            <a:r>
              <a:rPr sz="2000" spc="-10" dirty="0">
                <a:cs typeface="+mn-ea"/>
                <a:sym typeface="+mn-lt"/>
              </a:rPr>
              <a:t>explicit</a:t>
            </a:r>
            <a:r>
              <a:rPr sz="2000" spc="35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Memory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4. Learning </a:t>
            </a:r>
            <a:r>
              <a:rPr sz="2000" spc="-15" dirty="0">
                <a:cs typeface="+mn-ea"/>
                <a:sym typeface="+mn-lt"/>
              </a:rPr>
              <a:t>to </a:t>
            </a:r>
            <a:r>
              <a:rPr sz="2000" spc="-10" dirty="0">
                <a:cs typeface="+mn-ea"/>
                <a:sym typeface="+mn-lt"/>
              </a:rPr>
              <a:t>optimize </a:t>
            </a:r>
            <a:r>
              <a:rPr sz="2000" dirty="0">
                <a:cs typeface="+mn-ea"/>
                <a:sym typeface="+mn-lt"/>
              </a:rPr>
              <a:t>/ Learning DNN</a:t>
            </a:r>
            <a:r>
              <a:rPr sz="2000" spc="40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architectures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5. </a:t>
            </a:r>
            <a:r>
              <a:rPr sz="2000" spc="-5" dirty="0">
                <a:cs typeface="+mn-ea"/>
                <a:sym typeface="+mn-lt"/>
              </a:rPr>
              <a:t>Autoencoder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5" dirty="0">
                <a:cs typeface="+mn-ea"/>
                <a:sym typeface="+mn-lt"/>
              </a:rPr>
              <a:t>layer-wise</a:t>
            </a:r>
            <a:r>
              <a:rPr sz="2000" spc="15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training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6. Learning </a:t>
            </a:r>
            <a:r>
              <a:rPr sz="2000" spc="-15" dirty="0">
                <a:cs typeface="+mn-ea"/>
                <a:sym typeface="+mn-lt"/>
              </a:rPr>
              <a:t>to </a:t>
            </a:r>
            <a:r>
              <a:rPr sz="2000" spc="-5" dirty="0">
                <a:cs typeface="+mn-ea"/>
                <a:sym typeface="+mn-lt"/>
              </a:rPr>
              <a:t>learn </a:t>
            </a:r>
            <a:r>
              <a:rPr sz="2000" dirty="0">
                <a:cs typeface="+mn-ea"/>
                <a:sym typeface="+mn-lt"/>
              </a:rPr>
              <a:t>/ meta-learning/</a:t>
            </a:r>
            <a:r>
              <a:rPr sz="2000" spc="45" dirty="0">
                <a:cs typeface="+mn-ea"/>
                <a:sym typeface="+mn-lt"/>
              </a:rPr>
              <a:t> </a:t>
            </a:r>
            <a:r>
              <a:rPr sz="2000" spc="-15" dirty="0">
                <a:cs typeface="+mn-ea"/>
                <a:sym typeface="+mn-lt"/>
              </a:rPr>
              <a:t>few-shots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7. DNN on </a:t>
            </a:r>
            <a:r>
              <a:rPr sz="2000" spc="-10" dirty="0">
                <a:cs typeface="+mn-ea"/>
                <a:sym typeface="+mn-lt"/>
              </a:rPr>
              <a:t>graphs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trees </a:t>
            </a:r>
            <a:r>
              <a:rPr sz="2000" dirty="0">
                <a:cs typeface="+mn-ea"/>
                <a:sym typeface="+mn-lt"/>
              </a:rPr>
              <a:t>/</a:t>
            </a:r>
            <a:r>
              <a:rPr sz="2000" spc="4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sets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8. </a:t>
            </a:r>
            <a:r>
              <a:rPr sz="2000" spc="-5" dirty="0">
                <a:cs typeface="+mn-ea"/>
                <a:sym typeface="+mn-lt"/>
              </a:rPr>
              <a:t>NTM </a:t>
            </a:r>
            <a:r>
              <a:rPr sz="2000" spc="-10" dirty="0">
                <a:cs typeface="+mn-ea"/>
                <a:sym typeface="+mn-lt"/>
              </a:rPr>
              <a:t>4program </a:t>
            </a:r>
            <a:r>
              <a:rPr sz="2000" spc="-5" dirty="0">
                <a:cs typeface="+mn-ea"/>
                <a:sym typeface="+mn-lt"/>
              </a:rPr>
              <a:t>induction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" dirty="0">
                <a:cs typeface="+mn-ea"/>
                <a:sym typeface="+mn-lt"/>
              </a:rPr>
              <a:t>sequential</a:t>
            </a:r>
            <a:r>
              <a:rPr sz="2000" spc="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decisions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9. </a:t>
            </a:r>
            <a:r>
              <a:rPr sz="2000" spc="-10" dirty="0">
                <a:cs typeface="+mn-ea"/>
                <a:sym typeface="+mn-lt"/>
              </a:rPr>
              <a:t>Generative Adversarial Networks</a:t>
            </a:r>
            <a:r>
              <a:rPr sz="2000" spc="20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(GAN)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10. Deep </a:t>
            </a:r>
            <a:r>
              <a:rPr sz="2000" spc="-10" dirty="0">
                <a:cs typeface="+mn-ea"/>
                <a:sym typeface="+mn-lt"/>
              </a:rPr>
              <a:t>Generative </a:t>
            </a:r>
            <a:r>
              <a:rPr sz="2000" spc="-5" dirty="0">
                <a:cs typeface="+mn-ea"/>
                <a:sym typeface="+mn-lt"/>
              </a:rPr>
              <a:t>models, </a:t>
            </a:r>
            <a:r>
              <a:rPr sz="2000" dirty="0">
                <a:cs typeface="+mn-ea"/>
                <a:sym typeface="+mn-lt"/>
              </a:rPr>
              <a:t>e.g.,</a:t>
            </a:r>
            <a:r>
              <a:rPr sz="2000" spc="30" dirty="0">
                <a:cs typeface="+mn-ea"/>
                <a:sym typeface="+mn-lt"/>
              </a:rPr>
              <a:t> </a:t>
            </a:r>
            <a:r>
              <a:rPr sz="2000" spc="-10" dirty="0">
                <a:cs typeface="+mn-ea"/>
                <a:sym typeface="+mn-lt"/>
              </a:rPr>
              <a:t>autoregressive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11. Deep </a:t>
            </a:r>
            <a:r>
              <a:rPr sz="2000" spc="-10" dirty="0">
                <a:cs typeface="+mn-ea"/>
                <a:sym typeface="+mn-lt"/>
              </a:rPr>
              <a:t>reinforcement</a:t>
            </a:r>
            <a:r>
              <a:rPr sz="2000" spc="5" dirty="0">
                <a:cs typeface="+mn-ea"/>
                <a:sym typeface="+mn-lt"/>
              </a:rPr>
              <a:t> </a:t>
            </a:r>
            <a:r>
              <a:rPr sz="2000" spc="-5" dirty="0">
                <a:cs typeface="+mn-ea"/>
                <a:sym typeface="+mn-lt"/>
              </a:rPr>
              <a:t>learning</a:t>
            </a:r>
            <a:endParaRPr sz="2000" dirty="0">
              <a:cs typeface="+mn-ea"/>
              <a:sym typeface="+mn-l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4150" algn="l"/>
              </a:tabLst>
            </a:pPr>
            <a:r>
              <a:rPr sz="2000" dirty="0">
                <a:cs typeface="+mn-ea"/>
                <a:sym typeface="+mn-lt"/>
              </a:rPr>
              <a:t>12. </a:t>
            </a:r>
            <a:r>
              <a:rPr sz="2000" spc="-20" dirty="0">
                <a:cs typeface="+mn-ea"/>
                <a:sym typeface="+mn-lt"/>
              </a:rPr>
              <a:t>Validate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20" dirty="0">
                <a:cs typeface="+mn-ea"/>
                <a:sym typeface="+mn-lt"/>
              </a:rPr>
              <a:t>Evade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50" dirty="0">
                <a:cs typeface="+mn-ea"/>
                <a:sym typeface="+mn-lt"/>
              </a:rPr>
              <a:t>Test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10" dirty="0">
                <a:cs typeface="+mn-ea"/>
                <a:sym typeface="+mn-lt"/>
              </a:rPr>
              <a:t>Understand </a:t>
            </a:r>
            <a:r>
              <a:rPr sz="2000" dirty="0">
                <a:cs typeface="+mn-ea"/>
                <a:sym typeface="+mn-lt"/>
              </a:rPr>
              <a:t>/ </a:t>
            </a:r>
            <a:r>
              <a:rPr sz="2000" spc="-20" dirty="0">
                <a:cs typeface="+mn-ea"/>
                <a:sym typeface="+mn-lt"/>
              </a:rPr>
              <a:t>Verify</a:t>
            </a:r>
            <a:r>
              <a:rPr sz="2000" spc="100" dirty="0">
                <a:cs typeface="+mn-ea"/>
                <a:sym typeface="+mn-lt"/>
              </a:rPr>
              <a:t> </a:t>
            </a:r>
            <a:r>
              <a:rPr sz="2000" dirty="0">
                <a:cs typeface="+mn-ea"/>
                <a:sym typeface="+mn-lt"/>
              </a:rPr>
              <a:t>DNNs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869123-3E4C-447E-BB56-839D2259FF71}"/>
              </a:ext>
            </a:extLst>
          </p:cNvPr>
          <p:cNvGrpSpPr/>
          <p:nvPr/>
        </p:nvGrpSpPr>
        <p:grpSpPr>
          <a:xfrm>
            <a:off x="6074838" y="1406482"/>
            <a:ext cx="2556429" cy="4606546"/>
            <a:chOff x="6074838" y="1406482"/>
            <a:chExt cx="2556429" cy="4606546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650BA3E-2279-4992-B8BD-8A40842B1BF4}"/>
                </a:ext>
              </a:extLst>
            </p:cNvPr>
            <p:cNvSpPr/>
            <p:nvPr/>
          </p:nvSpPr>
          <p:spPr>
            <a:xfrm>
              <a:off x="6074838" y="1406482"/>
              <a:ext cx="239270" cy="1365203"/>
            </a:xfrm>
            <a:custGeom>
              <a:avLst/>
              <a:gdLst/>
              <a:ahLst/>
              <a:cxnLst/>
              <a:rect l="l" t="t" r="r" b="b"/>
              <a:pathLst>
                <a:path w="603250" h="1178560">
                  <a:moveTo>
                    <a:pt x="0" y="0"/>
                  </a:moveTo>
                  <a:lnTo>
                    <a:pt x="69118" y="1326"/>
                  </a:lnTo>
                  <a:lnTo>
                    <a:pt x="132568" y="5106"/>
                  </a:lnTo>
                  <a:lnTo>
                    <a:pt x="188539" y="11036"/>
                  </a:lnTo>
                  <a:lnTo>
                    <a:pt x="235221" y="18816"/>
                  </a:lnTo>
                  <a:lnTo>
                    <a:pt x="293484" y="38719"/>
                  </a:lnTo>
                  <a:lnTo>
                    <a:pt x="301446" y="50238"/>
                  </a:lnTo>
                  <a:lnTo>
                    <a:pt x="301446" y="539027"/>
                  </a:lnTo>
                  <a:lnTo>
                    <a:pt x="309407" y="550546"/>
                  </a:lnTo>
                  <a:lnTo>
                    <a:pt x="367670" y="570448"/>
                  </a:lnTo>
                  <a:lnTo>
                    <a:pt x="414353" y="578228"/>
                  </a:lnTo>
                  <a:lnTo>
                    <a:pt x="470323" y="584158"/>
                  </a:lnTo>
                  <a:lnTo>
                    <a:pt x="533773" y="587938"/>
                  </a:lnTo>
                  <a:lnTo>
                    <a:pt x="602892" y="589265"/>
                  </a:lnTo>
                  <a:lnTo>
                    <a:pt x="533773" y="590592"/>
                  </a:lnTo>
                  <a:lnTo>
                    <a:pt x="470323" y="594371"/>
                  </a:lnTo>
                  <a:lnTo>
                    <a:pt x="414353" y="600301"/>
                  </a:lnTo>
                  <a:lnTo>
                    <a:pt x="367670" y="608081"/>
                  </a:lnTo>
                  <a:lnTo>
                    <a:pt x="309407" y="627984"/>
                  </a:lnTo>
                  <a:lnTo>
                    <a:pt x="301446" y="639503"/>
                  </a:lnTo>
                  <a:lnTo>
                    <a:pt x="301446" y="1128290"/>
                  </a:lnTo>
                  <a:lnTo>
                    <a:pt x="293484" y="1139811"/>
                  </a:lnTo>
                  <a:lnTo>
                    <a:pt x="235221" y="1159714"/>
                  </a:lnTo>
                  <a:lnTo>
                    <a:pt x="188539" y="1167494"/>
                  </a:lnTo>
                  <a:lnTo>
                    <a:pt x="132568" y="1173424"/>
                  </a:lnTo>
                  <a:lnTo>
                    <a:pt x="69118" y="1177203"/>
                  </a:lnTo>
                  <a:lnTo>
                    <a:pt x="0" y="117853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81211D7-CE1A-47A2-82CD-F84FECFF0E1C}"/>
                </a:ext>
              </a:extLst>
            </p:cNvPr>
            <p:cNvSpPr txBox="1"/>
            <p:nvPr/>
          </p:nvSpPr>
          <p:spPr>
            <a:xfrm>
              <a:off x="6514177" y="1778170"/>
              <a:ext cx="1304290" cy="568325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>
                <a:lnSpc>
                  <a:spcPts val="2110"/>
                </a:lnSpc>
                <a:spcBef>
                  <a:spcPts val="21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85" dirty="0">
                  <a:cs typeface="+mn-ea"/>
                  <a:sym typeface="+mn-lt"/>
                </a:rPr>
                <a:t> </a:t>
              </a:r>
              <a:r>
                <a:rPr sz="1800" spc="-5" dirty="0">
                  <a:cs typeface="+mn-ea"/>
                  <a:sym typeface="+mn-lt"/>
                </a:rPr>
                <a:t>Network  topology</a:t>
              </a:r>
              <a:endParaRPr sz="1800" dirty="0">
                <a:cs typeface="+mn-ea"/>
                <a:sym typeface="+mn-lt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138E8ACB-FE82-48D6-AB8F-51350AEECBC1}"/>
                </a:ext>
              </a:extLst>
            </p:cNvPr>
            <p:cNvSpPr/>
            <p:nvPr/>
          </p:nvSpPr>
          <p:spPr>
            <a:xfrm>
              <a:off x="6074838" y="2989324"/>
              <a:ext cx="203805" cy="420912"/>
            </a:xfrm>
            <a:custGeom>
              <a:avLst/>
              <a:gdLst/>
              <a:ahLst/>
              <a:cxnLst/>
              <a:rect l="l" t="t" r="r" b="b"/>
              <a:pathLst>
                <a:path w="603250" h="504825">
                  <a:moveTo>
                    <a:pt x="0" y="0"/>
                  </a:moveTo>
                  <a:lnTo>
                    <a:pt x="80136" y="1501"/>
                  </a:lnTo>
                  <a:lnTo>
                    <a:pt x="152145" y="5738"/>
                  </a:lnTo>
                  <a:lnTo>
                    <a:pt x="213154" y="12310"/>
                  </a:lnTo>
                  <a:lnTo>
                    <a:pt x="260289" y="20816"/>
                  </a:lnTo>
                  <a:lnTo>
                    <a:pt x="301446" y="42029"/>
                  </a:lnTo>
                  <a:lnTo>
                    <a:pt x="301446" y="210156"/>
                  </a:lnTo>
                  <a:lnTo>
                    <a:pt x="312214" y="221329"/>
                  </a:lnTo>
                  <a:lnTo>
                    <a:pt x="389737" y="239875"/>
                  </a:lnTo>
                  <a:lnTo>
                    <a:pt x="450746" y="246446"/>
                  </a:lnTo>
                  <a:lnTo>
                    <a:pt x="522756" y="250683"/>
                  </a:lnTo>
                  <a:lnTo>
                    <a:pt x="602892" y="252185"/>
                  </a:lnTo>
                  <a:lnTo>
                    <a:pt x="522756" y="253686"/>
                  </a:lnTo>
                  <a:lnTo>
                    <a:pt x="450746" y="257923"/>
                  </a:lnTo>
                  <a:lnTo>
                    <a:pt x="389737" y="264495"/>
                  </a:lnTo>
                  <a:lnTo>
                    <a:pt x="342602" y="273001"/>
                  </a:lnTo>
                  <a:lnTo>
                    <a:pt x="301446" y="294214"/>
                  </a:lnTo>
                  <a:lnTo>
                    <a:pt x="301446" y="462341"/>
                  </a:lnTo>
                  <a:lnTo>
                    <a:pt x="290678" y="473514"/>
                  </a:lnTo>
                  <a:lnTo>
                    <a:pt x="260289" y="483554"/>
                  </a:lnTo>
                  <a:lnTo>
                    <a:pt x="213154" y="492060"/>
                  </a:lnTo>
                  <a:lnTo>
                    <a:pt x="152145" y="498632"/>
                  </a:lnTo>
                  <a:lnTo>
                    <a:pt x="80136" y="502868"/>
                  </a:lnTo>
                  <a:lnTo>
                    <a:pt x="0" y="50437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1CB0695-8CC6-4BA9-80C7-913A7EC64FE1}"/>
                </a:ext>
              </a:extLst>
            </p:cNvPr>
            <p:cNvSpPr txBox="1"/>
            <p:nvPr/>
          </p:nvSpPr>
          <p:spPr>
            <a:xfrm>
              <a:off x="6514177" y="3129280"/>
              <a:ext cx="11010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50" dirty="0">
                  <a:cs typeface="+mn-ea"/>
                  <a:sym typeface="+mn-lt"/>
                </a:rPr>
                <a:t> </a:t>
              </a:r>
              <a:r>
                <a:rPr sz="1800" spc="-5" dirty="0">
                  <a:cs typeface="+mn-ea"/>
                  <a:sym typeface="+mn-lt"/>
                </a:rPr>
                <a:t>Losses</a:t>
              </a:r>
              <a:endParaRPr sz="1800" dirty="0">
                <a:cs typeface="+mn-ea"/>
                <a:sym typeface="+mn-lt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AD7AE39F-6ADD-4AC6-AB4C-40C3AF44E10F}"/>
                </a:ext>
              </a:extLst>
            </p:cNvPr>
            <p:cNvSpPr/>
            <p:nvPr/>
          </p:nvSpPr>
          <p:spPr>
            <a:xfrm>
              <a:off x="6115050" y="3728805"/>
              <a:ext cx="203805" cy="806099"/>
            </a:xfrm>
            <a:custGeom>
              <a:avLst/>
              <a:gdLst/>
              <a:ahLst/>
              <a:cxnLst/>
              <a:rect l="l" t="t" r="r" b="b"/>
              <a:pathLst>
                <a:path w="603250" h="504825">
                  <a:moveTo>
                    <a:pt x="0" y="0"/>
                  </a:moveTo>
                  <a:lnTo>
                    <a:pt x="80136" y="1501"/>
                  </a:lnTo>
                  <a:lnTo>
                    <a:pt x="152145" y="5738"/>
                  </a:lnTo>
                  <a:lnTo>
                    <a:pt x="213154" y="12310"/>
                  </a:lnTo>
                  <a:lnTo>
                    <a:pt x="260289" y="20816"/>
                  </a:lnTo>
                  <a:lnTo>
                    <a:pt x="301446" y="42029"/>
                  </a:lnTo>
                  <a:lnTo>
                    <a:pt x="301446" y="210156"/>
                  </a:lnTo>
                  <a:lnTo>
                    <a:pt x="312214" y="221329"/>
                  </a:lnTo>
                  <a:lnTo>
                    <a:pt x="389737" y="239875"/>
                  </a:lnTo>
                  <a:lnTo>
                    <a:pt x="450746" y="246446"/>
                  </a:lnTo>
                  <a:lnTo>
                    <a:pt x="522756" y="250683"/>
                  </a:lnTo>
                  <a:lnTo>
                    <a:pt x="602892" y="252185"/>
                  </a:lnTo>
                  <a:lnTo>
                    <a:pt x="522756" y="253686"/>
                  </a:lnTo>
                  <a:lnTo>
                    <a:pt x="450746" y="257923"/>
                  </a:lnTo>
                  <a:lnTo>
                    <a:pt x="389737" y="264495"/>
                  </a:lnTo>
                  <a:lnTo>
                    <a:pt x="342602" y="273001"/>
                  </a:lnTo>
                  <a:lnTo>
                    <a:pt x="301446" y="294214"/>
                  </a:lnTo>
                  <a:lnTo>
                    <a:pt x="301446" y="462341"/>
                  </a:lnTo>
                  <a:lnTo>
                    <a:pt x="290678" y="473514"/>
                  </a:lnTo>
                  <a:lnTo>
                    <a:pt x="260289" y="483554"/>
                  </a:lnTo>
                  <a:lnTo>
                    <a:pt x="213154" y="492060"/>
                  </a:lnTo>
                  <a:lnTo>
                    <a:pt x="152145" y="498632"/>
                  </a:lnTo>
                  <a:lnTo>
                    <a:pt x="80136" y="502868"/>
                  </a:lnTo>
                  <a:lnTo>
                    <a:pt x="0" y="50437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AF5B8098-1762-40C1-855C-0C8288F64075}"/>
                </a:ext>
              </a:extLst>
            </p:cNvPr>
            <p:cNvSpPr txBox="1"/>
            <p:nvPr/>
          </p:nvSpPr>
          <p:spPr>
            <a:xfrm>
              <a:off x="6514177" y="4012273"/>
              <a:ext cx="108712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50" dirty="0">
                  <a:cs typeface="+mn-ea"/>
                  <a:sym typeface="+mn-lt"/>
                </a:rPr>
                <a:t> </a:t>
              </a:r>
              <a:r>
                <a:rPr sz="1800" spc="-5" dirty="0">
                  <a:cs typeface="+mn-ea"/>
                  <a:sym typeface="+mn-lt"/>
                </a:rPr>
                <a:t>Inputs</a:t>
              </a:r>
              <a:endParaRPr sz="1800" dirty="0">
                <a:cs typeface="+mn-ea"/>
                <a:sym typeface="+mn-lt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74FBA924-FF94-4290-B08D-3837D6E7C7BA}"/>
                </a:ext>
              </a:extLst>
            </p:cNvPr>
            <p:cNvSpPr/>
            <p:nvPr/>
          </p:nvSpPr>
          <p:spPr>
            <a:xfrm>
              <a:off x="6115050" y="4660240"/>
              <a:ext cx="203805" cy="939330"/>
            </a:xfrm>
            <a:custGeom>
              <a:avLst/>
              <a:gdLst/>
              <a:ahLst/>
              <a:cxnLst/>
              <a:rect l="l" t="t" r="r" b="b"/>
              <a:pathLst>
                <a:path w="603250" h="720725">
                  <a:moveTo>
                    <a:pt x="0" y="0"/>
                  </a:moveTo>
                  <a:lnTo>
                    <a:pt x="69118" y="1326"/>
                  </a:lnTo>
                  <a:lnTo>
                    <a:pt x="132568" y="5106"/>
                  </a:lnTo>
                  <a:lnTo>
                    <a:pt x="188539" y="11036"/>
                  </a:lnTo>
                  <a:lnTo>
                    <a:pt x="235221" y="18817"/>
                  </a:lnTo>
                  <a:lnTo>
                    <a:pt x="293484" y="38719"/>
                  </a:lnTo>
                  <a:lnTo>
                    <a:pt x="301446" y="50239"/>
                  </a:lnTo>
                  <a:lnTo>
                    <a:pt x="301446" y="310092"/>
                  </a:lnTo>
                  <a:lnTo>
                    <a:pt x="309407" y="321611"/>
                  </a:lnTo>
                  <a:lnTo>
                    <a:pt x="367670" y="341514"/>
                  </a:lnTo>
                  <a:lnTo>
                    <a:pt x="414353" y="349294"/>
                  </a:lnTo>
                  <a:lnTo>
                    <a:pt x="470324" y="355224"/>
                  </a:lnTo>
                  <a:lnTo>
                    <a:pt x="533774" y="359004"/>
                  </a:lnTo>
                  <a:lnTo>
                    <a:pt x="602893" y="360331"/>
                  </a:lnTo>
                  <a:lnTo>
                    <a:pt x="533774" y="361658"/>
                  </a:lnTo>
                  <a:lnTo>
                    <a:pt x="470324" y="365437"/>
                  </a:lnTo>
                  <a:lnTo>
                    <a:pt x="414353" y="371368"/>
                  </a:lnTo>
                  <a:lnTo>
                    <a:pt x="367670" y="379148"/>
                  </a:lnTo>
                  <a:lnTo>
                    <a:pt x="309407" y="399050"/>
                  </a:lnTo>
                  <a:lnTo>
                    <a:pt x="301446" y="410570"/>
                  </a:lnTo>
                  <a:lnTo>
                    <a:pt x="301446" y="670423"/>
                  </a:lnTo>
                  <a:lnTo>
                    <a:pt x="293484" y="681942"/>
                  </a:lnTo>
                  <a:lnTo>
                    <a:pt x="235221" y="701845"/>
                  </a:lnTo>
                  <a:lnTo>
                    <a:pt x="188539" y="709625"/>
                  </a:lnTo>
                  <a:lnTo>
                    <a:pt x="132568" y="715556"/>
                  </a:lnTo>
                  <a:lnTo>
                    <a:pt x="69118" y="719335"/>
                  </a:lnTo>
                  <a:lnTo>
                    <a:pt x="0" y="720662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CE7D6C70-7115-4103-8FAB-F71DA8E43FC5}"/>
                </a:ext>
              </a:extLst>
            </p:cNvPr>
            <p:cNvSpPr txBox="1"/>
            <p:nvPr/>
          </p:nvSpPr>
          <p:spPr>
            <a:xfrm>
              <a:off x="6514177" y="4980045"/>
              <a:ext cx="984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</a:t>
              </a:r>
              <a:r>
                <a:rPr sz="1800" spc="-50" dirty="0">
                  <a:cs typeface="+mn-ea"/>
                  <a:sym typeface="+mn-lt"/>
                </a:rPr>
                <a:t> </a:t>
              </a:r>
              <a:r>
                <a:rPr sz="1800" spc="-40" dirty="0">
                  <a:cs typeface="+mn-ea"/>
                  <a:sym typeface="+mn-lt"/>
                </a:rPr>
                <a:t>Tasks</a:t>
              </a:r>
              <a:endParaRPr sz="1800">
                <a:cs typeface="+mn-ea"/>
                <a:sym typeface="+mn-lt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757AEC47-29F9-4214-9948-9C04C7C02634}"/>
                </a:ext>
              </a:extLst>
            </p:cNvPr>
            <p:cNvSpPr/>
            <p:nvPr/>
          </p:nvSpPr>
          <p:spPr>
            <a:xfrm>
              <a:off x="6115050" y="5658036"/>
              <a:ext cx="180021" cy="354992"/>
            </a:xfrm>
            <a:custGeom>
              <a:avLst/>
              <a:gdLst/>
              <a:ahLst/>
              <a:cxnLst/>
              <a:rect l="l" t="t" r="r" b="b"/>
              <a:pathLst>
                <a:path w="602614" h="369570">
                  <a:moveTo>
                    <a:pt x="0" y="0"/>
                  </a:moveTo>
                  <a:lnTo>
                    <a:pt x="80047" y="1099"/>
                  </a:lnTo>
                  <a:lnTo>
                    <a:pt x="151976" y="4201"/>
                  </a:lnTo>
                  <a:lnTo>
                    <a:pt x="212917" y="9014"/>
                  </a:lnTo>
                  <a:lnTo>
                    <a:pt x="259999" y="15242"/>
                  </a:lnTo>
                  <a:lnTo>
                    <a:pt x="301110" y="30776"/>
                  </a:lnTo>
                  <a:lnTo>
                    <a:pt x="301110" y="153890"/>
                  </a:lnTo>
                  <a:lnTo>
                    <a:pt x="311866" y="162071"/>
                  </a:lnTo>
                  <a:lnTo>
                    <a:pt x="389303" y="175651"/>
                  </a:lnTo>
                  <a:lnTo>
                    <a:pt x="450244" y="180464"/>
                  </a:lnTo>
                  <a:lnTo>
                    <a:pt x="522174" y="183566"/>
                  </a:lnTo>
                  <a:lnTo>
                    <a:pt x="602221" y="184666"/>
                  </a:lnTo>
                  <a:lnTo>
                    <a:pt x="522174" y="185765"/>
                  </a:lnTo>
                  <a:lnTo>
                    <a:pt x="450244" y="188867"/>
                  </a:lnTo>
                  <a:lnTo>
                    <a:pt x="389303" y="193680"/>
                  </a:lnTo>
                  <a:lnTo>
                    <a:pt x="342220" y="199908"/>
                  </a:lnTo>
                  <a:lnTo>
                    <a:pt x="301110" y="215442"/>
                  </a:lnTo>
                  <a:lnTo>
                    <a:pt x="301110" y="338556"/>
                  </a:lnTo>
                  <a:lnTo>
                    <a:pt x="290354" y="346737"/>
                  </a:lnTo>
                  <a:lnTo>
                    <a:pt x="259999" y="354089"/>
                  </a:lnTo>
                  <a:lnTo>
                    <a:pt x="212917" y="360318"/>
                  </a:lnTo>
                  <a:lnTo>
                    <a:pt x="151976" y="365130"/>
                  </a:lnTo>
                  <a:lnTo>
                    <a:pt x="80047" y="368232"/>
                  </a:lnTo>
                  <a:lnTo>
                    <a:pt x="0" y="369332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7AED9B7-943F-4880-9CA0-EACDAC5120EF}"/>
                </a:ext>
              </a:extLst>
            </p:cNvPr>
            <p:cNvSpPr txBox="1"/>
            <p:nvPr/>
          </p:nvSpPr>
          <p:spPr>
            <a:xfrm>
              <a:off x="6514177" y="5681251"/>
              <a:ext cx="21170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cs typeface="+mn-ea"/>
                  <a:sym typeface="+mn-lt"/>
                </a:rPr>
                <a:t>New Model</a:t>
              </a:r>
              <a:r>
                <a:rPr sz="1800" spc="-15" dirty="0">
                  <a:cs typeface="+mn-ea"/>
                  <a:sym typeface="+mn-lt"/>
                </a:rPr>
                <a:t> </a:t>
              </a:r>
              <a:r>
                <a:rPr sz="1800" spc="-10" dirty="0">
                  <a:cs typeface="+mn-ea"/>
                  <a:sym typeface="+mn-lt"/>
                </a:rPr>
                <a:t>Properties</a:t>
              </a:r>
              <a:endParaRPr sz="18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77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(5) Generative Bayes Classifier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E32713-5483-438E-8F8A-E4AA03394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782"/>
          <a:stretch/>
        </p:blipFill>
        <p:spPr>
          <a:xfrm>
            <a:off x="772663" y="5213253"/>
            <a:ext cx="7521592" cy="109986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57350" y="1531149"/>
            <a:ext cx="6166855" cy="3417436"/>
            <a:chOff x="1657350" y="1531149"/>
            <a:chExt cx="6166855" cy="34174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0D674C-D8D7-40E1-882B-902965AB2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333" y="1531149"/>
              <a:ext cx="6001872" cy="3417436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657350" y="1531149"/>
              <a:ext cx="251381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1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(6) Decision Tree / Bagging DT</a:t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BE063B-1380-4939-A8C5-8726B1C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11" y="1539367"/>
            <a:ext cx="6041929" cy="41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(7) Random Forest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002159-B828-450E-A4FD-CC54E9DD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05" y="1477819"/>
            <a:ext cx="6403047" cy="42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(8) Boosting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E7B199-9BB8-4684-B860-6F902DB0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0" y="1615858"/>
            <a:ext cx="5912581" cy="41804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4B348E-CA93-414E-9A97-FB060FDD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27" y="1734406"/>
            <a:ext cx="3262657" cy="41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2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49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8775C70-6442-422D-80E6-096CFF3B3128}"/>
              </a:ext>
            </a:extLst>
          </p:cNvPr>
          <p:cNvSpPr txBox="1"/>
          <p:nvPr/>
        </p:nvSpPr>
        <p:spPr>
          <a:xfrm>
            <a:off x="739178" y="4047733"/>
            <a:ext cx="7882255" cy="2250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 indent="-400050">
              <a:lnSpc>
                <a:spcPts val="2810"/>
              </a:lnSpc>
              <a:buSzPct val="144444"/>
              <a:buFont typeface="Wingdings"/>
              <a:buChar char=""/>
              <a:tabLst>
                <a:tab pos="450850" algn="l"/>
              </a:tabLst>
            </a:pPr>
            <a:r>
              <a:rPr sz="2700" spc="-35" dirty="0">
                <a:cs typeface="+mn-ea"/>
                <a:sym typeface="+mn-lt"/>
              </a:rPr>
              <a:t>different </a:t>
            </a:r>
            <a:r>
              <a:rPr sz="2700" spc="-20" dirty="0">
                <a:cs typeface="+mn-ea"/>
                <a:sym typeface="+mn-lt"/>
              </a:rPr>
              <a:t>assumptions </a:t>
            </a:r>
            <a:r>
              <a:rPr sz="2700" spc="-15" dirty="0">
                <a:cs typeface="+mn-ea"/>
                <a:sym typeface="+mn-lt"/>
              </a:rPr>
              <a:t>on</a:t>
            </a:r>
            <a:r>
              <a:rPr sz="2700" spc="-40" dirty="0">
                <a:cs typeface="+mn-ea"/>
                <a:sym typeface="+mn-lt"/>
              </a:rPr>
              <a:t> </a:t>
            </a:r>
            <a:r>
              <a:rPr sz="2700" spc="-30" dirty="0">
                <a:cs typeface="+mn-ea"/>
                <a:sym typeface="+mn-lt"/>
              </a:rPr>
              <a:t>data</a:t>
            </a:r>
            <a:endParaRPr sz="2700" dirty="0">
              <a:cs typeface="+mn-ea"/>
              <a:sym typeface="+mn-lt"/>
            </a:endParaRPr>
          </a:p>
          <a:p>
            <a:pPr marL="450215" indent="-400050">
              <a:lnSpc>
                <a:spcPts val="3204"/>
              </a:lnSpc>
              <a:buSzPct val="144444"/>
              <a:buFont typeface="Wingdings"/>
              <a:buChar char=""/>
              <a:tabLst>
                <a:tab pos="450850" algn="l"/>
              </a:tabLst>
            </a:pPr>
            <a:r>
              <a:rPr sz="2700" spc="-35" dirty="0">
                <a:cs typeface="+mn-ea"/>
                <a:sym typeface="+mn-lt"/>
              </a:rPr>
              <a:t>different </a:t>
            </a:r>
            <a:r>
              <a:rPr sz="2700" spc="-20" dirty="0">
                <a:cs typeface="+mn-ea"/>
                <a:sym typeface="+mn-lt"/>
              </a:rPr>
              <a:t>scalability </a:t>
            </a:r>
            <a:r>
              <a:rPr sz="2700" spc="-25" dirty="0">
                <a:cs typeface="+mn-ea"/>
                <a:sym typeface="+mn-lt"/>
              </a:rPr>
              <a:t>profiles at </a:t>
            </a:r>
            <a:r>
              <a:rPr sz="2700" spc="-25" dirty="0">
                <a:solidFill>
                  <a:srgbClr val="FF0000"/>
                </a:solidFill>
                <a:cs typeface="+mn-ea"/>
                <a:sym typeface="+mn-lt"/>
              </a:rPr>
              <a:t>training</a:t>
            </a:r>
            <a:r>
              <a:rPr sz="2700" spc="-30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sz="2700" spc="-20" dirty="0">
                <a:cs typeface="+mn-ea"/>
                <a:sym typeface="+mn-lt"/>
              </a:rPr>
              <a:t>time</a:t>
            </a:r>
            <a:endParaRPr sz="2700" dirty="0">
              <a:cs typeface="+mn-ea"/>
              <a:sym typeface="+mn-lt"/>
            </a:endParaRPr>
          </a:p>
          <a:p>
            <a:pPr marL="450215" indent="-400050">
              <a:lnSpc>
                <a:spcPts val="3190"/>
              </a:lnSpc>
              <a:buSzPct val="144444"/>
              <a:buFont typeface="Wingdings"/>
              <a:buChar char=""/>
              <a:tabLst>
                <a:tab pos="450850" algn="l"/>
              </a:tabLst>
            </a:pPr>
            <a:r>
              <a:rPr sz="2700" spc="-35" dirty="0">
                <a:cs typeface="+mn-ea"/>
                <a:sym typeface="+mn-lt"/>
              </a:rPr>
              <a:t>different </a:t>
            </a:r>
            <a:r>
              <a:rPr sz="2700" spc="-25" dirty="0">
                <a:cs typeface="+mn-ea"/>
                <a:sym typeface="+mn-lt"/>
              </a:rPr>
              <a:t>latencies at </a:t>
            </a:r>
            <a:r>
              <a:rPr sz="2700" spc="-20" dirty="0">
                <a:cs typeface="+mn-ea"/>
                <a:sym typeface="+mn-lt"/>
              </a:rPr>
              <a:t>prediction </a:t>
            </a:r>
            <a:r>
              <a:rPr sz="2700" spc="-25" dirty="0">
                <a:cs typeface="+mn-ea"/>
                <a:sym typeface="+mn-lt"/>
              </a:rPr>
              <a:t>(</a:t>
            </a:r>
            <a:r>
              <a:rPr sz="2700" spc="-25" dirty="0">
                <a:solidFill>
                  <a:srgbClr val="FF0000"/>
                </a:solidFill>
                <a:cs typeface="+mn-ea"/>
                <a:sym typeface="+mn-lt"/>
              </a:rPr>
              <a:t>test</a:t>
            </a:r>
            <a:r>
              <a:rPr sz="2700" spc="-25" dirty="0">
                <a:cs typeface="+mn-ea"/>
                <a:sym typeface="+mn-lt"/>
              </a:rPr>
              <a:t>)</a:t>
            </a:r>
            <a:r>
              <a:rPr sz="2700" spc="-40" dirty="0">
                <a:cs typeface="+mn-ea"/>
                <a:sym typeface="+mn-lt"/>
              </a:rPr>
              <a:t> </a:t>
            </a:r>
            <a:r>
              <a:rPr sz="2700" spc="-20" dirty="0">
                <a:cs typeface="+mn-ea"/>
                <a:sym typeface="+mn-lt"/>
              </a:rPr>
              <a:t>time</a:t>
            </a:r>
            <a:endParaRPr sz="2700" dirty="0">
              <a:cs typeface="+mn-ea"/>
              <a:sym typeface="+mn-lt"/>
            </a:endParaRPr>
          </a:p>
          <a:p>
            <a:pPr marL="450215" indent="-400050">
              <a:lnSpc>
                <a:spcPts val="3804"/>
              </a:lnSpc>
              <a:buSzPct val="144444"/>
              <a:buFont typeface="Wingdings"/>
              <a:buChar char=""/>
              <a:tabLst>
                <a:tab pos="450850" algn="l"/>
              </a:tabLst>
            </a:pPr>
            <a:r>
              <a:rPr sz="2700" spc="-35" dirty="0">
                <a:cs typeface="+mn-ea"/>
                <a:sym typeface="+mn-lt"/>
              </a:rPr>
              <a:t>different </a:t>
            </a:r>
            <a:r>
              <a:rPr sz="2700" spc="-25" dirty="0">
                <a:cs typeface="+mn-ea"/>
                <a:sym typeface="+mn-lt"/>
              </a:rPr>
              <a:t>model </a:t>
            </a:r>
            <a:r>
              <a:rPr sz="2700" spc="-25" dirty="0">
                <a:solidFill>
                  <a:srgbClr val="FF0000"/>
                </a:solidFill>
                <a:cs typeface="+mn-ea"/>
                <a:sym typeface="+mn-lt"/>
              </a:rPr>
              <a:t>sizes </a:t>
            </a:r>
            <a:r>
              <a:rPr sz="2700" spc="-20" dirty="0">
                <a:cs typeface="+mn-ea"/>
                <a:sym typeface="+mn-lt"/>
              </a:rPr>
              <a:t>(embedability </a:t>
            </a:r>
            <a:r>
              <a:rPr sz="2700" spc="-5" dirty="0">
                <a:cs typeface="+mn-ea"/>
                <a:sym typeface="+mn-lt"/>
              </a:rPr>
              <a:t>in </a:t>
            </a:r>
            <a:r>
              <a:rPr sz="2700" spc="-20" dirty="0">
                <a:cs typeface="+mn-ea"/>
                <a:sym typeface="+mn-lt"/>
              </a:rPr>
              <a:t>mobile</a:t>
            </a:r>
            <a:r>
              <a:rPr sz="2700" spc="-40" dirty="0">
                <a:cs typeface="+mn-ea"/>
                <a:sym typeface="+mn-lt"/>
              </a:rPr>
              <a:t> </a:t>
            </a:r>
            <a:r>
              <a:rPr sz="2700" spc="-20" dirty="0">
                <a:cs typeface="+mn-ea"/>
                <a:sym typeface="+mn-lt"/>
              </a:rPr>
              <a:t>devices)</a:t>
            </a:r>
            <a:endParaRPr sz="2700" dirty="0">
              <a:cs typeface="+mn-ea"/>
              <a:sym typeface="+mn-lt"/>
            </a:endParaRPr>
          </a:p>
          <a:p>
            <a:pPr marL="450215" indent="-400050">
              <a:lnSpc>
                <a:spcPts val="4610"/>
              </a:lnSpc>
              <a:buSzPct val="144444"/>
              <a:buFont typeface="Wingdings"/>
              <a:buChar char=""/>
              <a:tabLst>
                <a:tab pos="450850" algn="l"/>
              </a:tabLst>
            </a:pPr>
            <a:r>
              <a:rPr sz="2700" spc="-35" dirty="0">
                <a:cs typeface="+mn-ea"/>
                <a:sym typeface="+mn-lt"/>
              </a:rPr>
              <a:t>different </a:t>
            </a:r>
            <a:r>
              <a:rPr sz="2700" spc="-25" dirty="0">
                <a:cs typeface="+mn-ea"/>
                <a:sym typeface="+mn-lt"/>
              </a:rPr>
              <a:t>level </a:t>
            </a:r>
            <a:r>
              <a:rPr sz="2700" spc="-15" dirty="0">
                <a:cs typeface="+mn-ea"/>
                <a:sym typeface="+mn-lt"/>
              </a:rPr>
              <a:t>of </a:t>
            </a:r>
            <a:r>
              <a:rPr sz="2700" spc="-25" dirty="0">
                <a:cs typeface="+mn-ea"/>
                <a:sym typeface="+mn-lt"/>
              </a:rPr>
              <a:t>model</a:t>
            </a:r>
            <a:r>
              <a:rPr sz="2700" spc="-15" dirty="0">
                <a:cs typeface="+mn-ea"/>
                <a:sym typeface="+mn-lt"/>
              </a:rPr>
              <a:t> </a:t>
            </a:r>
            <a:r>
              <a:rPr sz="2700" spc="-25" dirty="0">
                <a:solidFill>
                  <a:srgbClr val="FF0000"/>
                </a:solidFill>
                <a:cs typeface="+mn-ea"/>
                <a:sym typeface="+mn-lt"/>
              </a:rPr>
              <a:t>interpretability</a:t>
            </a:r>
            <a:endParaRPr sz="2700" dirty="0">
              <a:cs typeface="+mn-ea"/>
              <a:sym typeface="+mn-l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D9C3BCC-353C-4E50-AE51-0D5F500E711D}"/>
              </a:ext>
            </a:extLst>
          </p:cNvPr>
          <p:cNvSpPr/>
          <p:nvPr/>
        </p:nvSpPr>
        <p:spPr>
          <a:xfrm>
            <a:off x="0" y="812231"/>
            <a:ext cx="9021876" cy="2951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5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30" dirty="0" smtClean="0">
                <a:ea typeface="+mn-ea"/>
                <a:cs typeface="+mn-ea"/>
                <a:sym typeface="+mn-lt"/>
              </a:rPr>
              <a:t>Typical </a:t>
            </a:r>
            <a:r>
              <a:rPr lang="en-US" altLang="zh-CN" spc="-5" dirty="0" smtClean="0">
                <a:ea typeface="+mn-ea"/>
                <a:cs typeface="+mn-ea"/>
                <a:sym typeface="+mn-lt"/>
              </a:rPr>
              <a:t>ML </a:t>
            </a:r>
            <a:r>
              <a:rPr lang="en-US" altLang="zh-CN" spc="-20" dirty="0" smtClean="0">
                <a:ea typeface="+mn-ea"/>
                <a:cs typeface="+mn-ea"/>
                <a:sym typeface="+mn-lt"/>
              </a:rPr>
              <a:t>Application’s</a:t>
            </a:r>
            <a:r>
              <a:rPr lang="en-US" altLang="zh-CN" spc="25" dirty="0" smtClean="0">
                <a:ea typeface="+mn-ea"/>
                <a:cs typeface="+mn-ea"/>
                <a:sym typeface="+mn-lt"/>
              </a:rPr>
              <a:t>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Pipeline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2" y="1254161"/>
            <a:ext cx="8180699" cy="50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cs typeface="Calibri"/>
              </a:rPr>
              <a:t>Final</a:t>
            </a:r>
            <a:r>
              <a:rPr lang="en-US" altLang="zh-CN" spc="-60" dirty="0">
                <a:cs typeface="Calibri"/>
              </a:rPr>
              <a:t> </a:t>
            </a:r>
            <a:r>
              <a:rPr lang="en-US" altLang="zh-CN" spc="-25" dirty="0">
                <a:cs typeface="Calibri"/>
              </a:rPr>
              <a:t>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Five Tribes of Machine Learning</a:t>
            </a:r>
          </a:p>
          <a:p>
            <a:endParaRPr lang="en-US" altLang="zh-CN" dirty="0"/>
          </a:p>
          <a:p>
            <a:r>
              <a:rPr lang="en-US" altLang="zh-CN" dirty="0"/>
              <a:t>Review of ML methods covered so far</a:t>
            </a:r>
          </a:p>
          <a:p>
            <a:pPr lvl="1"/>
            <a:r>
              <a:rPr lang="en-US" altLang="zh-CN" dirty="0"/>
              <a:t>Regression (supervised)</a:t>
            </a:r>
          </a:p>
          <a:p>
            <a:pPr lvl="1"/>
            <a:r>
              <a:rPr lang="en-US" altLang="zh-CN" dirty="0"/>
              <a:t>Classification (supervised)</a:t>
            </a:r>
          </a:p>
          <a:p>
            <a:pPr lvl="1"/>
            <a:r>
              <a:rPr lang="en-US" altLang="zh-CN" dirty="0"/>
              <a:t>Unsupervised models</a:t>
            </a:r>
          </a:p>
          <a:p>
            <a:pPr lvl="1"/>
            <a:r>
              <a:rPr lang="en-US" altLang="zh-CN" dirty="0"/>
              <a:t>Learning </a:t>
            </a:r>
            <a:r>
              <a:rPr lang="en-US" altLang="zh-CN" dirty="0" smtClean="0"/>
              <a:t>theory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0" y="3605306"/>
            <a:ext cx="711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Then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after</a:t>
            </a:r>
            <a:r>
              <a:rPr lang="en-US" altLang="zh-CN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>
                <a:ea typeface="+mn-ea"/>
                <a:cs typeface="+mn-ea"/>
                <a:sym typeface="+mn-lt"/>
              </a:rPr>
              <a:t>classification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CA4F22F3-F082-461F-A818-1E129972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5" y="1147798"/>
            <a:ext cx="8293874" cy="52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What we have covered (III)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1F3F8-731F-4D26-8F63-5E5E4A6F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Unsupervised </a:t>
            </a:r>
            <a:r>
              <a:rPr lang="en-US" altLang="zh-CN" dirty="0" smtClean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models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Dimension Reduction (PCA)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Hierarchical clustering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K-means clustering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GMM/EM clustering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52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6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53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object 15">
            <a:extLst>
              <a:ext uri="{FF2B5EF4-FFF2-40B4-BE49-F238E27FC236}">
                <a16:creationId xmlns:a16="http://schemas.microsoft.com/office/drawing/2014/main" id="{F3CE35E9-DB4D-47DB-BCF3-E916071935D0}"/>
              </a:ext>
            </a:extLst>
          </p:cNvPr>
          <p:cNvGrpSpPr/>
          <p:nvPr/>
        </p:nvGrpSpPr>
        <p:grpSpPr>
          <a:xfrm>
            <a:off x="700454" y="364173"/>
            <a:ext cx="2827376" cy="3415568"/>
            <a:chOff x="1565986" y="175844"/>
            <a:chExt cx="3366770" cy="4067175"/>
          </a:xfrm>
        </p:grpSpPr>
        <p:sp>
          <p:nvSpPr>
            <p:cNvPr id="8" name="object 16">
              <a:extLst>
                <a:ext uri="{FF2B5EF4-FFF2-40B4-BE49-F238E27FC236}">
                  <a16:creationId xmlns:a16="http://schemas.microsoft.com/office/drawing/2014/main" id="{09DE0809-BF86-440E-8BE9-27742CAF1C92}"/>
                </a:ext>
              </a:extLst>
            </p:cNvPr>
            <p:cNvSpPr/>
            <p:nvPr/>
          </p:nvSpPr>
          <p:spPr>
            <a:xfrm>
              <a:off x="1565986" y="305828"/>
              <a:ext cx="3213100" cy="3759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DD24F8CB-1958-4746-B84D-F9DD4ED6BBBE}"/>
                </a:ext>
              </a:extLst>
            </p:cNvPr>
            <p:cNvSpPr/>
            <p:nvPr/>
          </p:nvSpPr>
          <p:spPr>
            <a:xfrm>
              <a:off x="4132389" y="175844"/>
              <a:ext cx="800100" cy="4067175"/>
            </a:xfrm>
            <a:custGeom>
              <a:avLst/>
              <a:gdLst/>
              <a:ahLst/>
              <a:cxnLst/>
              <a:rect l="l" t="t" r="r" b="b"/>
              <a:pathLst>
                <a:path w="800100" h="4067175">
                  <a:moveTo>
                    <a:pt x="666724" y="0"/>
                  </a:moveTo>
                  <a:lnTo>
                    <a:pt x="133337" y="0"/>
                  </a:lnTo>
                  <a:lnTo>
                    <a:pt x="91189" y="6798"/>
                  </a:lnTo>
                  <a:lnTo>
                    <a:pt x="54586" y="25728"/>
                  </a:lnTo>
                  <a:lnTo>
                    <a:pt x="25724" y="54595"/>
                  </a:lnTo>
                  <a:lnTo>
                    <a:pt x="6796" y="91201"/>
                  </a:lnTo>
                  <a:lnTo>
                    <a:pt x="0" y="133350"/>
                  </a:lnTo>
                  <a:lnTo>
                    <a:pt x="0" y="3933647"/>
                  </a:lnTo>
                  <a:lnTo>
                    <a:pt x="6796" y="3975789"/>
                  </a:lnTo>
                  <a:lnTo>
                    <a:pt x="25724" y="4012392"/>
                  </a:lnTo>
                  <a:lnTo>
                    <a:pt x="54586" y="4041256"/>
                  </a:lnTo>
                  <a:lnTo>
                    <a:pt x="91189" y="4060186"/>
                  </a:lnTo>
                  <a:lnTo>
                    <a:pt x="133337" y="4066984"/>
                  </a:lnTo>
                  <a:lnTo>
                    <a:pt x="666724" y="4066984"/>
                  </a:lnTo>
                  <a:lnTo>
                    <a:pt x="708873" y="4060186"/>
                  </a:lnTo>
                  <a:lnTo>
                    <a:pt x="745479" y="4041256"/>
                  </a:lnTo>
                  <a:lnTo>
                    <a:pt x="774345" y="4012392"/>
                  </a:lnTo>
                  <a:lnTo>
                    <a:pt x="793276" y="3975789"/>
                  </a:lnTo>
                  <a:lnTo>
                    <a:pt x="800074" y="3933647"/>
                  </a:lnTo>
                  <a:lnTo>
                    <a:pt x="800074" y="133350"/>
                  </a:lnTo>
                  <a:lnTo>
                    <a:pt x="793276" y="91201"/>
                  </a:lnTo>
                  <a:lnTo>
                    <a:pt x="774345" y="54595"/>
                  </a:lnTo>
                  <a:lnTo>
                    <a:pt x="745479" y="25728"/>
                  </a:lnTo>
                  <a:lnTo>
                    <a:pt x="708873" y="6798"/>
                  </a:lnTo>
                  <a:lnTo>
                    <a:pt x="666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0" name="object 12">
            <a:extLst>
              <a:ext uri="{FF2B5EF4-FFF2-40B4-BE49-F238E27FC236}">
                <a16:creationId xmlns:a16="http://schemas.microsoft.com/office/drawing/2014/main" id="{063EAF6E-8900-481B-AC54-2799B0C0FBF5}"/>
              </a:ext>
            </a:extLst>
          </p:cNvPr>
          <p:cNvSpPr txBox="1">
            <a:spLocks/>
          </p:cNvSpPr>
          <p:nvPr/>
        </p:nvSpPr>
        <p:spPr>
          <a:xfrm>
            <a:off x="4676275" y="897410"/>
            <a:ext cx="3086100" cy="137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ea typeface="+mn-ea"/>
                <a:cs typeface="+mn-ea"/>
                <a:sym typeface="+mn-lt"/>
              </a:rPr>
              <a:t>An</a:t>
            </a:r>
            <a:r>
              <a:rPr lang="en-US" spc="-65" dirty="0">
                <a:ea typeface="+mn-ea"/>
                <a:cs typeface="+mn-ea"/>
                <a:sym typeface="+mn-lt"/>
              </a:rPr>
              <a:t> </a:t>
            </a:r>
            <a:r>
              <a:rPr lang="en-US" spc="-10" dirty="0">
                <a:ea typeface="+mn-ea"/>
                <a:cs typeface="+mn-ea"/>
                <a:sym typeface="+mn-lt"/>
              </a:rPr>
              <a:t>unlabeled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pc="-20" dirty="0">
                <a:ea typeface="+mn-ea"/>
                <a:cs typeface="+mn-ea"/>
                <a:sym typeface="+mn-lt"/>
              </a:rPr>
              <a:t>Dataset</a:t>
            </a:r>
            <a:r>
              <a:rPr lang="en-US" altLang="zh-CN" spc="-100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4B31352C-F361-408F-BCC6-33BA88AAC5E1}"/>
              </a:ext>
            </a:extLst>
          </p:cNvPr>
          <p:cNvSpPr txBox="1"/>
          <p:nvPr/>
        </p:nvSpPr>
        <p:spPr>
          <a:xfrm>
            <a:off x="4011224" y="2579365"/>
            <a:ext cx="4416203" cy="78354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cs typeface="+mn-ea"/>
                <a:sym typeface="+mn-lt"/>
              </a:rPr>
              <a:t>a data </a:t>
            </a:r>
            <a:r>
              <a:rPr sz="2400" spc="-5" dirty="0">
                <a:cs typeface="+mn-ea"/>
                <a:sym typeface="+mn-lt"/>
              </a:rPr>
              <a:t>matrix of </a:t>
            </a:r>
            <a:r>
              <a:rPr sz="2400" i="1" dirty="0">
                <a:solidFill>
                  <a:srgbClr val="FF3300"/>
                </a:solidFill>
                <a:cs typeface="+mn-ea"/>
                <a:sym typeface="+mn-lt"/>
              </a:rPr>
              <a:t>n </a:t>
            </a:r>
            <a:r>
              <a:rPr sz="2400" spc="-5" dirty="0">
                <a:cs typeface="+mn-ea"/>
                <a:sym typeface="+mn-lt"/>
              </a:rPr>
              <a:t>observations</a:t>
            </a:r>
            <a:r>
              <a:rPr sz="2400" spc="20" dirty="0">
                <a:cs typeface="+mn-ea"/>
                <a:sym typeface="+mn-lt"/>
              </a:rPr>
              <a:t> </a:t>
            </a:r>
            <a:r>
              <a:rPr sz="2400" dirty="0">
                <a:cs typeface="+mn-ea"/>
                <a:sym typeface="+mn-lt"/>
              </a:rPr>
              <a:t>on</a:t>
            </a: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2400" i="1" dirty="0">
                <a:solidFill>
                  <a:srgbClr val="0066FF"/>
                </a:solidFill>
                <a:cs typeface="+mn-ea"/>
                <a:sym typeface="+mn-lt"/>
              </a:rPr>
              <a:t>p </a:t>
            </a:r>
            <a:r>
              <a:rPr sz="2400" spc="-5" dirty="0">
                <a:cs typeface="+mn-ea"/>
                <a:sym typeface="+mn-lt"/>
              </a:rPr>
              <a:t>variables</a:t>
            </a:r>
            <a:r>
              <a:rPr sz="2400" spc="10" dirty="0">
                <a:cs typeface="+mn-ea"/>
                <a:sym typeface="+mn-lt"/>
              </a:rPr>
              <a:t> </a:t>
            </a:r>
            <a:r>
              <a:rPr sz="2400" i="1" dirty="0">
                <a:solidFill>
                  <a:srgbClr val="0066FF"/>
                </a:solidFill>
                <a:cs typeface="+mn-ea"/>
                <a:sym typeface="+mn-lt"/>
              </a:rPr>
              <a:t>x</a:t>
            </a:r>
            <a:r>
              <a:rPr sz="2400" i="1" baseline="-13888" dirty="0">
                <a:solidFill>
                  <a:srgbClr val="0066FF"/>
                </a:solidFill>
                <a:cs typeface="+mn-ea"/>
                <a:sym typeface="+mn-lt"/>
              </a:rPr>
              <a:t>1</a:t>
            </a:r>
            <a:r>
              <a:rPr sz="2400" i="1" dirty="0">
                <a:solidFill>
                  <a:srgbClr val="0066FF"/>
                </a:solidFill>
                <a:cs typeface="+mn-ea"/>
                <a:sym typeface="+mn-lt"/>
              </a:rPr>
              <a:t>,x</a:t>
            </a:r>
            <a:r>
              <a:rPr sz="2400" i="1" baseline="-13888" dirty="0">
                <a:solidFill>
                  <a:srgbClr val="0066FF"/>
                </a:solidFill>
                <a:cs typeface="+mn-ea"/>
                <a:sym typeface="+mn-lt"/>
              </a:rPr>
              <a:t>2</a:t>
            </a:r>
            <a:r>
              <a:rPr sz="2400" i="1" dirty="0">
                <a:solidFill>
                  <a:srgbClr val="0066FF"/>
                </a:solidFill>
                <a:cs typeface="+mn-ea"/>
                <a:sym typeface="+mn-lt"/>
              </a:rPr>
              <a:t>,…x</a:t>
            </a:r>
            <a:r>
              <a:rPr sz="2400" i="1" baseline="-13888" dirty="0">
                <a:solidFill>
                  <a:srgbClr val="0066FF"/>
                </a:solidFill>
                <a:cs typeface="+mn-ea"/>
                <a:sym typeface="+mn-lt"/>
              </a:rPr>
              <a:t>p</a:t>
            </a:r>
            <a:endParaRPr sz="2400" baseline="-13888" dirty="0">
              <a:cs typeface="+mn-ea"/>
              <a:sym typeface="+mn-lt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F5E0F2D4-FD79-4177-8932-2E9A9DAC4659}"/>
              </a:ext>
            </a:extLst>
          </p:cNvPr>
          <p:cNvSpPr txBox="1"/>
          <p:nvPr/>
        </p:nvSpPr>
        <p:spPr>
          <a:xfrm>
            <a:off x="476885" y="3967093"/>
            <a:ext cx="8190230" cy="1129796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21590" rIns="0" bIns="0" rtlCol="0">
            <a:spAutoFit/>
          </a:bodyPr>
          <a:lstStyle/>
          <a:p>
            <a:pPr marL="91440" marR="226695">
              <a:lnSpc>
                <a:spcPct val="99600"/>
              </a:lnSpc>
              <a:spcBef>
                <a:spcPts val="170"/>
              </a:spcBef>
            </a:pPr>
            <a:r>
              <a:rPr sz="2400" dirty="0">
                <a:solidFill>
                  <a:srgbClr val="CC3300"/>
                </a:solidFill>
                <a:cs typeface="+mn-ea"/>
                <a:sym typeface="+mn-lt"/>
              </a:rPr>
              <a:t>Unsupervised </a:t>
            </a:r>
            <a:r>
              <a:rPr sz="2400" spc="-5" dirty="0">
                <a:solidFill>
                  <a:srgbClr val="CC3300"/>
                </a:solidFill>
                <a:cs typeface="+mn-ea"/>
                <a:sym typeface="+mn-lt"/>
              </a:rPr>
              <a:t>learning </a:t>
            </a:r>
            <a:r>
              <a:rPr sz="2400" dirty="0">
                <a:cs typeface="+mn-ea"/>
                <a:sym typeface="+mn-lt"/>
              </a:rPr>
              <a:t>= </a:t>
            </a:r>
            <a:r>
              <a:rPr sz="2400" spc="-5" dirty="0">
                <a:cs typeface="+mn-ea"/>
                <a:sym typeface="+mn-lt"/>
              </a:rPr>
              <a:t>learning </a:t>
            </a:r>
            <a:r>
              <a:rPr sz="2400" spc="-15" dirty="0">
                <a:cs typeface="+mn-ea"/>
                <a:sym typeface="+mn-lt"/>
              </a:rPr>
              <a:t>from </a:t>
            </a:r>
            <a:r>
              <a:rPr sz="2400" spc="-30" dirty="0">
                <a:cs typeface="+mn-ea"/>
                <a:sym typeface="+mn-lt"/>
              </a:rPr>
              <a:t>raw </a:t>
            </a:r>
            <a:r>
              <a:rPr sz="2400" spc="-5" dirty="0">
                <a:cs typeface="+mn-ea"/>
                <a:sym typeface="+mn-lt"/>
              </a:rPr>
              <a:t>(unlabeled,  </a:t>
            </a:r>
            <a:r>
              <a:rPr sz="2400" spc="-10" dirty="0">
                <a:cs typeface="+mn-ea"/>
                <a:sym typeface="+mn-lt"/>
              </a:rPr>
              <a:t>unannotated, </a:t>
            </a:r>
            <a:r>
              <a:rPr sz="2400" spc="-15" dirty="0">
                <a:cs typeface="+mn-ea"/>
                <a:sym typeface="+mn-lt"/>
              </a:rPr>
              <a:t>etc) data, </a:t>
            </a:r>
            <a:r>
              <a:rPr sz="2400" spc="-5" dirty="0">
                <a:cs typeface="+mn-ea"/>
                <a:sym typeface="+mn-lt"/>
              </a:rPr>
              <a:t>as opposed </a:t>
            </a:r>
            <a:r>
              <a:rPr sz="2400" spc="-15" dirty="0">
                <a:cs typeface="+mn-ea"/>
                <a:sym typeface="+mn-lt"/>
              </a:rPr>
              <a:t>to </a:t>
            </a:r>
            <a:r>
              <a:rPr sz="2400" dirty="0">
                <a:cs typeface="+mn-ea"/>
                <a:sym typeface="+mn-lt"/>
              </a:rPr>
              <a:t>supervised </a:t>
            </a:r>
            <a:r>
              <a:rPr sz="2400" spc="-20" dirty="0">
                <a:cs typeface="+mn-ea"/>
                <a:sym typeface="+mn-lt"/>
              </a:rPr>
              <a:t>data </a:t>
            </a:r>
            <a:r>
              <a:rPr sz="2400" spc="-10" dirty="0" smtClean="0">
                <a:cs typeface="+mn-ea"/>
                <a:sym typeface="+mn-lt"/>
              </a:rPr>
              <a:t>where </a:t>
            </a:r>
            <a:r>
              <a:rPr sz="2400" dirty="0">
                <a:cs typeface="+mn-ea"/>
                <a:sym typeface="+mn-lt"/>
              </a:rPr>
              <a:t>a </a:t>
            </a:r>
            <a:r>
              <a:rPr sz="2400" spc="-5" dirty="0">
                <a:cs typeface="+mn-ea"/>
                <a:sym typeface="+mn-lt"/>
              </a:rPr>
              <a:t>label of </a:t>
            </a:r>
            <a:r>
              <a:rPr sz="2400" spc="-15" dirty="0">
                <a:cs typeface="+mn-ea"/>
                <a:sym typeface="+mn-lt"/>
              </a:rPr>
              <a:t>examples </a:t>
            </a:r>
            <a:r>
              <a:rPr sz="2400" spc="-5" dirty="0">
                <a:cs typeface="+mn-ea"/>
                <a:sym typeface="+mn-lt"/>
              </a:rPr>
              <a:t>is</a:t>
            </a:r>
            <a:r>
              <a:rPr sz="2400" spc="10" dirty="0">
                <a:cs typeface="+mn-ea"/>
                <a:sym typeface="+mn-lt"/>
              </a:rPr>
              <a:t> </a:t>
            </a:r>
            <a:r>
              <a:rPr sz="2400" spc="-15" dirty="0">
                <a:cs typeface="+mn-ea"/>
                <a:sym typeface="+mn-lt"/>
              </a:rPr>
              <a:t>given</a:t>
            </a:r>
            <a:endParaRPr sz="2400" dirty="0">
              <a:cs typeface="+mn-ea"/>
              <a:sym typeface="+mn-lt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6E9C19B-DE50-4C0C-9EBA-2EB2ADC04426}"/>
              </a:ext>
            </a:extLst>
          </p:cNvPr>
          <p:cNvSpPr txBox="1"/>
          <p:nvPr/>
        </p:nvSpPr>
        <p:spPr>
          <a:xfrm>
            <a:off x="700454" y="5284241"/>
            <a:ext cx="7090409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Data</a:t>
            </a:r>
            <a:r>
              <a:rPr sz="2000" i="1" spc="-10" dirty="0">
                <a:cs typeface="+mn-ea"/>
                <a:sym typeface="+mn-lt"/>
              </a:rPr>
              <a:t>/points/instances/examples/samples/records</a:t>
            </a:r>
            <a:r>
              <a:rPr sz="2000" spc="-10" dirty="0">
                <a:cs typeface="+mn-ea"/>
                <a:sym typeface="+mn-lt"/>
              </a:rPr>
              <a:t>: 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[ </a:t>
            </a:r>
            <a:r>
              <a:rPr sz="2400" spc="-15" dirty="0">
                <a:solidFill>
                  <a:srgbClr val="0000FF"/>
                </a:solidFill>
                <a:cs typeface="+mn-ea"/>
                <a:sym typeface="+mn-lt"/>
              </a:rPr>
              <a:t>rows</a:t>
            </a:r>
            <a:r>
              <a:rPr sz="2400" spc="-5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]</a:t>
            </a:r>
            <a:endParaRPr sz="2400" dirty="0">
              <a:cs typeface="+mn-ea"/>
              <a:sym typeface="+mn-lt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cs typeface="+mn-ea"/>
                <a:sym typeface="+mn-lt"/>
              </a:rPr>
              <a:t>Features</a:t>
            </a:r>
            <a:r>
              <a:rPr sz="2000" i="1" spc="-10" dirty="0">
                <a:cs typeface="+mn-ea"/>
                <a:sym typeface="+mn-lt"/>
              </a:rPr>
              <a:t>/attributes/dimensions/independent variables/covariates/predictors/regressors</a:t>
            </a:r>
            <a:r>
              <a:rPr sz="2000" spc="-10" dirty="0">
                <a:cs typeface="+mn-ea"/>
                <a:sym typeface="+mn-lt"/>
              </a:rPr>
              <a:t>: </a:t>
            </a:r>
            <a:r>
              <a:rPr sz="2400" dirty="0">
                <a:solidFill>
                  <a:srgbClr val="0000FF"/>
                </a:solidFill>
                <a:cs typeface="+mn-ea"/>
                <a:sym typeface="+mn-lt"/>
              </a:rPr>
              <a:t>[</a:t>
            </a:r>
            <a:r>
              <a:rPr sz="2400" spc="185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2400" spc="-5" dirty="0">
                <a:solidFill>
                  <a:srgbClr val="0000FF"/>
                </a:solidFill>
                <a:cs typeface="+mn-ea"/>
                <a:sym typeface="+mn-lt"/>
              </a:rPr>
              <a:t>columns]</a:t>
            </a:r>
            <a:endParaRPr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52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42" y="388481"/>
            <a:ext cx="7665605" cy="585111"/>
          </a:xfrm>
        </p:spPr>
        <p:txBody>
          <a:bodyPr/>
          <a:lstStyle/>
          <a:p>
            <a:r>
              <a:rPr lang="fr-FR" altLang="zh-CN" sz="3200" dirty="0" smtClean="0">
                <a:ea typeface="+mn-ea"/>
                <a:cs typeface="+mn-ea"/>
                <a:sym typeface="+mn-lt"/>
              </a:rPr>
              <a:t>(1) </a:t>
            </a:r>
            <a:r>
              <a:rPr lang="fr-FR" altLang="zh-CN" sz="3200" dirty="0">
                <a:ea typeface="+mn-ea"/>
                <a:cs typeface="+mn-ea"/>
                <a:sym typeface="+mn-lt"/>
              </a:rPr>
              <a:t>Principal Component Analysis (optional)</a:t>
            </a:r>
            <a:br>
              <a:rPr lang="fr-FR" altLang="zh-CN" sz="3200" dirty="0">
                <a:ea typeface="+mn-ea"/>
                <a:cs typeface="+mn-ea"/>
                <a:sym typeface="+mn-lt"/>
              </a:rPr>
            </a:b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0909EE-334A-41B1-BB28-B6A98C75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70" y="1408489"/>
            <a:ext cx="6840800" cy="45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1EACAD8-89B7-4D15-B6B3-9F2989D92F1D}"/>
              </a:ext>
            </a:extLst>
          </p:cNvPr>
          <p:cNvSpPr txBox="1"/>
          <p:nvPr/>
        </p:nvSpPr>
        <p:spPr>
          <a:xfrm>
            <a:off x="517925" y="280753"/>
            <a:ext cx="7772400" cy="830997"/>
          </a:xfrm>
          <a:prstGeom prst="rect">
            <a:avLst/>
          </a:prstGeom>
          <a:solidFill>
            <a:srgbClr val="CCFFCC"/>
          </a:solidFill>
          <a:ln w="9525">
            <a:solidFill>
              <a:srgbClr val="FF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400" b="1" spc="-10" dirty="0">
                <a:solidFill>
                  <a:srgbClr val="632523"/>
                </a:solidFill>
                <a:cs typeface="+mn-ea"/>
                <a:sym typeface="+mn-lt"/>
              </a:rPr>
              <a:t>Reconstruction </a:t>
            </a:r>
            <a:r>
              <a:rPr sz="2400" b="1" spc="-5" dirty="0">
                <a:solidFill>
                  <a:srgbClr val="632523"/>
                </a:solidFill>
                <a:cs typeface="+mn-ea"/>
                <a:sym typeface="+mn-lt"/>
              </a:rPr>
              <a:t>Loss </a:t>
            </a:r>
            <a:r>
              <a:rPr sz="2400" b="1" dirty="0">
                <a:solidFill>
                  <a:srgbClr val="632523"/>
                </a:solidFill>
                <a:cs typeface="+mn-ea"/>
                <a:sym typeface="+mn-lt"/>
              </a:rPr>
              <a:t>:</a:t>
            </a:r>
            <a:endParaRPr sz="2400" dirty="0"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b="1" spc="-10" dirty="0">
                <a:solidFill>
                  <a:srgbClr val="632523"/>
                </a:solidFill>
                <a:cs typeface="+mn-ea"/>
                <a:sym typeface="+mn-lt"/>
              </a:rPr>
              <a:t>auto-encoder-decoder </a:t>
            </a:r>
            <a:r>
              <a:rPr sz="2400" b="1" spc="-5" dirty="0">
                <a:solidFill>
                  <a:srgbClr val="632523"/>
                </a:solidFill>
                <a:cs typeface="+mn-ea"/>
                <a:sym typeface="+mn-lt"/>
              </a:rPr>
              <a:t>is </a:t>
            </a:r>
            <a:r>
              <a:rPr sz="2400" b="1" spc="-10" dirty="0">
                <a:solidFill>
                  <a:srgbClr val="632523"/>
                </a:solidFill>
                <a:cs typeface="+mn-ea"/>
                <a:sym typeface="+mn-lt"/>
              </a:rPr>
              <a:t>trained to </a:t>
            </a:r>
            <a:r>
              <a:rPr sz="2400" b="1" u="heavy" spc="-10" dirty="0">
                <a:solidFill>
                  <a:srgbClr val="632523"/>
                </a:solidFill>
                <a:uFill>
                  <a:solidFill>
                    <a:srgbClr val="632523"/>
                  </a:solidFill>
                </a:uFill>
                <a:cs typeface="+mn-ea"/>
                <a:sym typeface="+mn-lt"/>
              </a:rPr>
              <a:t>reproduce </a:t>
            </a:r>
            <a:r>
              <a:rPr sz="2400" b="1" u="heavy" dirty="0">
                <a:solidFill>
                  <a:srgbClr val="632523"/>
                </a:solidFill>
                <a:uFill>
                  <a:solidFill>
                    <a:srgbClr val="632523"/>
                  </a:solidFill>
                </a:uFill>
                <a:cs typeface="+mn-ea"/>
                <a:sym typeface="+mn-lt"/>
              </a:rPr>
              <a:t>the</a:t>
            </a:r>
            <a:r>
              <a:rPr sz="2400" b="1" u="heavy" spc="10" dirty="0">
                <a:solidFill>
                  <a:srgbClr val="632523"/>
                </a:solidFill>
                <a:uFill>
                  <a:solidFill>
                    <a:srgbClr val="632523"/>
                  </a:solidFill>
                </a:uFill>
                <a:cs typeface="+mn-ea"/>
                <a:sym typeface="+mn-lt"/>
              </a:rPr>
              <a:t> </a:t>
            </a:r>
            <a:r>
              <a:rPr sz="2400" b="1" u="heavy" spc="-5" dirty="0">
                <a:solidFill>
                  <a:srgbClr val="632523"/>
                </a:solidFill>
                <a:uFill>
                  <a:solidFill>
                    <a:srgbClr val="632523"/>
                  </a:solidFill>
                </a:uFill>
                <a:cs typeface="+mn-ea"/>
                <a:sym typeface="+mn-lt"/>
              </a:rPr>
              <a:t>input</a:t>
            </a:r>
            <a:endParaRPr sz="24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58BF78-5C88-4F9F-939C-E9854D80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7" y="1546113"/>
            <a:ext cx="7729685" cy="42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(2) </a:t>
            </a:r>
            <a:r>
              <a:rPr lang="en-US" altLang="zh-CN" dirty="0">
                <a:ea typeface="+mn-ea"/>
                <a:cs typeface="+mn-ea"/>
                <a:sym typeface="+mn-lt"/>
              </a:rPr>
              <a:t>Hierarchical Clustering 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DF1F73-7709-451C-B1EE-6585AD038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97" y="1586274"/>
            <a:ext cx="6259825" cy="412232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56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40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(3) </a:t>
            </a:r>
            <a:r>
              <a:rPr lang="en-US" altLang="zh-CN" dirty="0">
                <a:ea typeface="+mn-ea"/>
                <a:cs typeface="+mn-ea"/>
                <a:sym typeface="+mn-lt"/>
              </a:rPr>
              <a:t>K-means Clustering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85685D-520E-4BED-8028-AB86FBD4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40" y="1395757"/>
            <a:ext cx="6933719" cy="4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+mn-ea"/>
                <a:cs typeface="+mn-ea"/>
                <a:sym typeface="+mn-lt"/>
              </a:rPr>
              <a:t>(4) </a:t>
            </a:r>
            <a:r>
              <a:rPr lang="en-US" altLang="zh-CN" dirty="0">
                <a:ea typeface="+mn-ea"/>
                <a:cs typeface="+mn-ea"/>
                <a:sym typeface="+mn-lt"/>
              </a:rPr>
              <a:t>GMM Clustering 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A3D2F3-5006-43D4-A2D1-EE49D635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09" y="1337727"/>
            <a:ext cx="5596846" cy="3832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E6114A-9715-49B4-AD1E-CBC2CA88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95" y="5170673"/>
            <a:ext cx="6756888" cy="10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4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70D71-CEAC-4674-905D-0291E93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4072C-62C1-490D-BB9A-5C196546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3A40E2-A3A1-4106-9142-D2FD9C20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59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7FD79BE-9D52-4C73-8C40-4878A3EFBF2C}"/>
              </a:ext>
            </a:extLst>
          </p:cNvPr>
          <p:cNvSpPr/>
          <p:nvPr/>
        </p:nvSpPr>
        <p:spPr>
          <a:xfrm>
            <a:off x="593481" y="541653"/>
            <a:ext cx="7968907" cy="4888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33B58E9-2960-4D86-8541-7DD6DCF6704C}"/>
              </a:ext>
            </a:extLst>
          </p:cNvPr>
          <p:cNvSpPr txBox="1"/>
          <p:nvPr/>
        </p:nvSpPr>
        <p:spPr>
          <a:xfrm>
            <a:off x="1859673" y="5474678"/>
            <a:ext cx="3641725" cy="330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105" indent="-320040">
              <a:lnSpc>
                <a:spcPts val="2720"/>
              </a:lnSpc>
              <a:buSzPct val="147619"/>
              <a:buFont typeface="Wingdings"/>
              <a:buChar char=""/>
              <a:tabLst>
                <a:tab pos="332740" algn="l"/>
              </a:tabLst>
            </a:pPr>
            <a:r>
              <a:rPr sz="2100" spc="-5" dirty="0">
                <a:cs typeface="+mn-ea"/>
                <a:sym typeface="+mn-lt"/>
              </a:rPr>
              <a:t>different </a:t>
            </a:r>
            <a:r>
              <a:rPr sz="2100" spc="10" dirty="0">
                <a:cs typeface="+mn-ea"/>
                <a:sym typeface="+mn-lt"/>
              </a:rPr>
              <a:t>assumptions </a:t>
            </a:r>
            <a:r>
              <a:rPr sz="2100" spc="5" dirty="0">
                <a:cs typeface="+mn-ea"/>
                <a:sym typeface="+mn-lt"/>
              </a:rPr>
              <a:t>on</a:t>
            </a:r>
            <a:r>
              <a:rPr sz="2100" spc="40" dirty="0">
                <a:cs typeface="+mn-ea"/>
                <a:sym typeface="+mn-lt"/>
              </a:rPr>
              <a:t> </a:t>
            </a:r>
            <a:r>
              <a:rPr sz="2100" spc="-5" dirty="0">
                <a:cs typeface="+mn-ea"/>
                <a:sym typeface="+mn-lt"/>
              </a:rPr>
              <a:t>data</a:t>
            </a:r>
            <a:endParaRPr sz="2100" dirty="0">
              <a:cs typeface="+mn-ea"/>
              <a:sym typeface="+mn-lt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7B8ECC80-0E07-4CF3-8804-25BB0D102305}"/>
              </a:ext>
            </a:extLst>
          </p:cNvPr>
          <p:cNvSpPr txBox="1"/>
          <p:nvPr/>
        </p:nvSpPr>
        <p:spPr>
          <a:xfrm>
            <a:off x="1836227" y="5803862"/>
            <a:ext cx="3324225" cy="330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105" indent="-320040">
              <a:lnSpc>
                <a:spcPts val="2720"/>
              </a:lnSpc>
              <a:buSzPct val="147619"/>
              <a:buFont typeface="Wingdings"/>
              <a:buChar char=""/>
              <a:tabLst>
                <a:tab pos="332740" algn="l"/>
              </a:tabLst>
            </a:pPr>
            <a:r>
              <a:rPr sz="2100" spc="-5" dirty="0">
                <a:cs typeface="+mn-ea"/>
                <a:sym typeface="+mn-lt"/>
              </a:rPr>
              <a:t>different </a:t>
            </a:r>
            <a:r>
              <a:rPr sz="2100" spc="5" dirty="0">
                <a:cs typeface="+mn-ea"/>
                <a:sym typeface="+mn-lt"/>
              </a:rPr>
              <a:t>scalability</a:t>
            </a:r>
            <a:r>
              <a:rPr sz="2100" spc="15" dirty="0">
                <a:cs typeface="+mn-ea"/>
                <a:sym typeface="+mn-lt"/>
              </a:rPr>
              <a:t> </a:t>
            </a:r>
            <a:r>
              <a:rPr sz="2100" dirty="0">
                <a:cs typeface="+mn-ea"/>
                <a:sym typeface="+mn-lt"/>
              </a:rPr>
              <a:t>profiles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9BE0CE4-375E-435E-8F23-2DCC933BF0AF}"/>
              </a:ext>
            </a:extLst>
          </p:cNvPr>
          <p:cNvSpPr txBox="1"/>
          <p:nvPr/>
        </p:nvSpPr>
        <p:spPr>
          <a:xfrm>
            <a:off x="1859673" y="6120854"/>
            <a:ext cx="6266815" cy="330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105" indent="-320040">
              <a:lnSpc>
                <a:spcPts val="2720"/>
              </a:lnSpc>
              <a:buSzPct val="147619"/>
              <a:buFont typeface="Wingdings"/>
              <a:buChar char=""/>
              <a:tabLst>
                <a:tab pos="332740" algn="l"/>
              </a:tabLst>
            </a:pPr>
            <a:r>
              <a:rPr sz="2100" spc="-5" dirty="0">
                <a:cs typeface="+mn-ea"/>
                <a:sym typeface="+mn-lt"/>
              </a:rPr>
              <a:t>different </a:t>
            </a:r>
            <a:r>
              <a:rPr sz="2100" spc="10" dirty="0">
                <a:cs typeface="+mn-ea"/>
                <a:sym typeface="+mn-lt"/>
              </a:rPr>
              <a:t>model </a:t>
            </a:r>
            <a:r>
              <a:rPr sz="2100" spc="-5" dirty="0">
                <a:solidFill>
                  <a:srgbClr val="FF0000"/>
                </a:solidFill>
                <a:cs typeface="+mn-ea"/>
                <a:sym typeface="+mn-lt"/>
              </a:rPr>
              <a:t>sizes </a:t>
            </a:r>
            <a:r>
              <a:rPr sz="2100" spc="10" dirty="0">
                <a:cs typeface="+mn-ea"/>
                <a:sym typeface="+mn-lt"/>
              </a:rPr>
              <a:t>(embedability </a:t>
            </a:r>
            <a:r>
              <a:rPr sz="2100" dirty="0">
                <a:cs typeface="+mn-ea"/>
                <a:sym typeface="+mn-lt"/>
              </a:rPr>
              <a:t>in </a:t>
            </a:r>
            <a:r>
              <a:rPr sz="2100" spc="10" dirty="0">
                <a:cs typeface="+mn-ea"/>
                <a:sym typeface="+mn-lt"/>
              </a:rPr>
              <a:t>mobile</a:t>
            </a:r>
            <a:r>
              <a:rPr sz="2100" spc="130" dirty="0">
                <a:cs typeface="+mn-ea"/>
                <a:sym typeface="+mn-lt"/>
              </a:rPr>
              <a:t> </a:t>
            </a:r>
            <a:r>
              <a:rPr sz="2100" spc="10" dirty="0">
                <a:cs typeface="+mn-ea"/>
                <a:sym typeface="+mn-lt"/>
              </a:rPr>
              <a:t>devices)</a:t>
            </a:r>
            <a:endParaRPr sz="21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45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75" dirty="0">
                <a:ea typeface="+mn-ea"/>
                <a:cs typeface="+mn-ea"/>
                <a:sym typeface="+mn-lt"/>
              </a:rPr>
              <a:t>Two </a:t>
            </a:r>
            <a:r>
              <a:rPr lang="en-US" altLang="zh-CN" dirty="0">
                <a:ea typeface="+mn-ea"/>
                <a:cs typeface="+mn-ea"/>
                <a:sym typeface="+mn-lt"/>
              </a:rPr>
              <a:t>Modes of Machine</a:t>
            </a:r>
            <a:r>
              <a:rPr lang="en-US" altLang="zh-CN" spc="15" dirty="0"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ea typeface="+mn-ea"/>
                <a:cs typeface="+mn-ea"/>
                <a:sym typeface="+mn-lt"/>
              </a:rPr>
              <a:t>Learning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7" y="1285662"/>
            <a:ext cx="8138865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8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cs typeface="Calibri"/>
              </a:rPr>
              <a:t>Final</a:t>
            </a:r>
            <a:r>
              <a:rPr lang="en-US" altLang="zh-CN" spc="-60" dirty="0">
                <a:cs typeface="Calibri"/>
              </a:rPr>
              <a:t> </a:t>
            </a:r>
            <a:r>
              <a:rPr lang="en-US" altLang="zh-CN" spc="-25" dirty="0">
                <a:cs typeface="Calibri"/>
              </a:rPr>
              <a:t>Review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Five Tribes of Machine Learning</a:t>
            </a:r>
          </a:p>
          <a:p>
            <a:endParaRPr lang="en-US" altLang="zh-CN" dirty="0"/>
          </a:p>
          <a:p>
            <a:r>
              <a:rPr lang="en-US" altLang="zh-CN" dirty="0"/>
              <a:t>Review of ML methods covered so far</a:t>
            </a:r>
          </a:p>
          <a:p>
            <a:pPr lvl="1"/>
            <a:r>
              <a:rPr lang="en-US" altLang="zh-CN" dirty="0"/>
              <a:t>Regression (supervised)</a:t>
            </a:r>
          </a:p>
          <a:p>
            <a:pPr lvl="1"/>
            <a:r>
              <a:rPr lang="en-US" altLang="zh-CN" dirty="0"/>
              <a:t>Classification (supervised)</a:t>
            </a:r>
          </a:p>
          <a:p>
            <a:pPr lvl="1"/>
            <a:r>
              <a:rPr lang="en-US" altLang="zh-CN" dirty="0"/>
              <a:t>Unsupervised models</a:t>
            </a:r>
          </a:p>
          <a:p>
            <a:pPr lvl="1"/>
            <a:r>
              <a:rPr lang="en-US" altLang="zh-CN" dirty="0"/>
              <a:t>Learning </a:t>
            </a:r>
            <a:r>
              <a:rPr lang="en-US" altLang="zh-CN" dirty="0" smtClean="0"/>
              <a:t>theory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0" y="3946107"/>
            <a:ext cx="711200" cy="457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11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91162-F4CC-4406-BB19-92E5FAA9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What we have covered (IV)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1F3F8-731F-4D26-8F63-5E5E4A6F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Learning theory / Model </a:t>
            </a:r>
            <a:r>
              <a:rPr lang="en-US" altLang="zh-CN" dirty="0" smtClean="0">
                <a:solidFill>
                  <a:srgbClr val="CC00CC"/>
                </a:solidFill>
                <a:ea typeface="+mn-ea"/>
                <a:cs typeface="+mn-ea"/>
                <a:sym typeface="+mn-lt"/>
              </a:rPr>
              <a:t>selection</a:t>
            </a:r>
            <a:endParaRPr lang="en-US" altLang="zh-CN" dirty="0">
              <a:ea typeface="+mn-ea"/>
              <a:cs typeface="+mn-ea"/>
              <a:sym typeface="+mn-lt"/>
            </a:endParaRP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K-folds cross validation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Expected prediction error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Bias and variance tradeoff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Generative vs. Discriminative Classifiers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E30CB-72A3-4C0D-88D1-728C400F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F6B95-C204-4709-A57E-73796BB8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DF8F2-B4CB-410E-9FB0-234D891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61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79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882FF-6C3F-40A3-AB67-4915996B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0EF8EF-FE65-41F5-8D60-E74A03A1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EE34B-4D2B-4947-ABB3-2954CFA5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D725E24-5D9B-435E-A506-FD236D70652E}"/>
              </a:ext>
            </a:extLst>
          </p:cNvPr>
          <p:cNvSpPr/>
          <p:nvPr/>
        </p:nvSpPr>
        <p:spPr>
          <a:xfrm>
            <a:off x="0" y="236368"/>
            <a:ext cx="9144000" cy="5858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7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8A561E-208B-4E19-B2EA-A397436B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F0DF5-370B-4B5C-9C97-B697670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78812-2DAD-4B2F-B548-1063080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A18D9D4-F2EE-45CD-8CF0-1FCBF7B9A245}"/>
              </a:ext>
            </a:extLst>
          </p:cNvPr>
          <p:cNvSpPr txBox="1">
            <a:spLocks/>
          </p:cNvSpPr>
          <p:nvPr/>
        </p:nvSpPr>
        <p:spPr>
          <a:xfrm>
            <a:off x="2126615" y="318591"/>
            <a:ext cx="43313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5" dirty="0">
                <a:ea typeface="+mn-ea"/>
                <a:cs typeface="+mn-ea"/>
                <a:sym typeface="+mn-lt"/>
              </a:rPr>
              <a:t>CV-based </a:t>
            </a:r>
            <a:r>
              <a:rPr lang="en-US" sz="3200" dirty="0">
                <a:solidFill>
                  <a:srgbClr val="CE2CDA"/>
                </a:solidFill>
                <a:ea typeface="+mn-ea"/>
                <a:cs typeface="+mn-ea"/>
                <a:sym typeface="+mn-lt"/>
              </a:rPr>
              <a:t>Model</a:t>
            </a:r>
            <a:r>
              <a:rPr lang="en-US" sz="3200" spc="-5" dirty="0">
                <a:solidFill>
                  <a:srgbClr val="CE2CDA"/>
                </a:solidFill>
                <a:ea typeface="+mn-ea"/>
                <a:cs typeface="+mn-ea"/>
                <a:sym typeface="+mn-lt"/>
              </a:rPr>
              <a:t> Selection</a:t>
            </a:r>
            <a:endParaRPr 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435AB4B-01A5-4168-969E-FE29255089A6}"/>
              </a:ext>
            </a:extLst>
          </p:cNvPr>
          <p:cNvSpPr txBox="1"/>
          <p:nvPr/>
        </p:nvSpPr>
        <p:spPr>
          <a:xfrm>
            <a:off x="853425" y="883093"/>
            <a:ext cx="7258050" cy="18211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407160" marR="552450" indent="-1395095">
              <a:lnSpc>
                <a:spcPct val="101200"/>
              </a:lnSpc>
              <a:spcBef>
                <a:spcPts val="50"/>
              </a:spcBef>
            </a:pPr>
            <a:r>
              <a:rPr sz="3200" spc="-50" dirty="0">
                <a:cs typeface="+mn-ea"/>
                <a:sym typeface="+mn-lt"/>
              </a:rPr>
              <a:t>We’re </a:t>
            </a:r>
            <a:r>
              <a:rPr sz="3200" dirty="0">
                <a:cs typeface="+mn-ea"/>
                <a:sym typeface="+mn-lt"/>
              </a:rPr>
              <a:t>trying </a:t>
            </a:r>
            <a:r>
              <a:rPr sz="3200" spc="-15" dirty="0">
                <a:cs typeface="+mn-ea"/>
                <a:sym typeface="+mn-lt"/>
              </a:rPr>
              <a:t>to </a:t>
            </a:r>
            <a:r>
              <a:rPr sz="3200" dirty="0">
                <a:cs typeface="+mn-ea"/>
                <a:sym typeface="+mn-lt"/>
              </a:rPr>
              <a:t>decide which </a:t>
            </a:r>
            <a:r>
              <a:rPr sz="3200" spc="-5" dirty="0">
                <a:cs typeface="+mn-ea"/>
                <a:sym typeface="+mn-lt"/>
              </a:rPr>
              <a:t>algorithm </a:t>
            </a:r>
            <a:r>
              <a:rPr sz="3200" dirty="0">
                <a:cs typeface="+mn-ea"/>
                <a:sym typeface="+mn-lt"/>
              </a:rPr>
              <a:t>/  </a:t>
            </a:r>
            <a:r>
              <a:rPr sz="3200" spc="-15" dirty="0">
                <a:cs typeface="+mn-ea"/>
                <a:sym typeface="+mn-lt"/>
              </a:rPr>
              <a:t>hyperparameter to</a:t>
            </a:r>
            <a:r>
              <a:rPr sz="3200" spc="5" dirty="0">
                <a:cs typeface="+mn-ea"/>
                <a:sym typeface="+mn-lt"/>
              </a:rPr>
              <a:t> </a:t>
            </a:r>
            <a:r>
              <a:rPr sz="3200" dirty="0">
                <a:cs typeface="+mn-ea"/>
                <a:sym typeface="+mn-lt"/>
              </a:rPr>
              <a:t>use.</a:t>
            </a:r>
          </a:p>
          <a:p>
            <a:pPr marL="588645" indent="-343535">
              <a:lnSpc>
                <a:spcPct val="100000"/>
              </a:lnSpc>
              <a:spcBef>
                <a:spcPts val="2570"/>
              </a:spcBef>
              <a:buFont typeface="Arial"/>
              <a:buChar char="•"/>
              <a:tabLst>
                <a:tab pos="588645" algn="l"/>
                <a:tab pos="589280" algn="l"/>
              </a:tabLst>
            </a:pPr>
            <a:r>
              <a:rPr sz="3200" spc="-60" dirty="0">
                <a:cs typeface="+mn-ea"/>
                <a:sym typeface="+mn-lt"/>
              </a:rPr>
              <a:t>We </a:t>
            </a:r>
            <a:r>
              <a:rPr sz="3200" spc="-15" dirty="0">
                <a:cs typeface="+mn-ea"/>
                <a:sym typeface="+mn-lt"/>
              </a:rPr>
              <a:t>train </a:t>
            </a:r>
            <a:r>
              <a:rPr sz="3200" spc="-5" dirty="0">
                <a:cs typeface="+mn-ea"/>
                <a:sym typeface="+mn-lt"/>
              </a:rPr>
              <a:t>each </a:t>
            </a:r>
            <a:r>
              <a:rPr sz="3200" dirty="0">
                <a:cs typeface="+mn-ea"/>
                <a:sym typeface="+mn-lt"/>
              </a:rPr>
              <a:t>model and </a:t>
            </a:r>
            <a:r>
              <a:rPr sz="3200" spc="-30" dirty="0">
                <a:cs typeface="+mn-ea"/>
                <a:sym typeface="+mn-lt"/>
              </a:rPr>
              <a:t>make </a:t>
            </a:r>
            <a:r>
              <a:rPr sz="3200" dirty="0">
                <a:cs typeface="+mn-ea"/>
                <a:sym typeface="+mn-lt"/>
              </a:rPr>
              <a:t>a</a:t>
            </a:r>
            <a:r>
              <a:rPr sz="3200" spc="80" dirty="0">
                <a:cs typeface="+mn-ea"/>
                <a:sym typeface="+mn-lt"/>
              </a:rPr>
              <a:t> </a:t>
            </a:r>
            <a:r>
              <a:rPr sz="3200" spc="-5" dirty="0">
                <a:cs typeface="+mn-ea"/>
                <a:sym typeface="+mn-lt"/>
              </a:rPr>
              <a:t>table...</a:t>
            </a:r>
            <a:endParaRPr sz="3200" dirty="0">
              <a:cs typeface="+mn-ea"/>
              <a:sym typeface="+mn-lt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80F6024-8B9B-49C2-ABF2-BA6D550F93D5}"/>
              </a:ext>
            </a:extLst>
          </p:cNvPr>
          <p:cNvSpPr/>
          <p:nvPr/>
        </p:nvSpPr>
        <p:spPr>
          <a:xfrm>
            <a:off x="149249" y="2817043"/>
            <a:ext cx="8666402" cy="2955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A2EA98E6-B294-47FF-9292-6BFEBB9472FF}"/>
              </a:ext>
            </a:extLst>
          </p:cNvPr>
          <p:cNvSpPr txBox="1"/>
          <p:nvPr/>
        </p:nvSpPr>
        <p:spPr>
          <a:xfrm>
            <a:off x="2293051" y="5863248"/>
            <a:ext cx="3685718" cy="40203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2400" spc="-10" dirty="0">
                <a:cs typeface="+mn-ea"/>
                <a:sym typeface="+mn-lt"/>
              </a:rPr>
              <a:t>Hyperparameter </a:t>
            </a:r>
            <a:r>
              <a:rPr sz="2400" dirty="0">
                <a:cs typeface="+mn-ea"/>
                <a:sym typeface="+mn-lt"/>
              </a:rPr>
              <a:t>tuning </a:t>
            </a:r>
            <a:r>
              <a:rPr sz="2400" spc="-10" dirty="0">
                <a:cs typeface="+mn-ea"/>
                <a:sym typeface="+mn-lt"/>
              </a:rPr>
              <a:t>….</a:t>
            </a:r>
            <a:endParaRPr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89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B5D63-FF7F-4BAC-9BA7-401B9BE0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80501"/>
            <a:ext cx="8210550" cy="560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altLang="zh-CN" spc="-25" dirty="0">
                <a:ea typeface="+mn-ea"/>
                <a:cs typeface="+mn-ea"/>
                <a:sym typeface="+mn-lt"/>
              </a:rPr>
              <a:t>Bias-Variance </a:t>
            </a:r>
            <a:r>
              <a:rPr lang="en-US" altLang="zh-CN" spc="-45" dirty="0">
                <a:ea typeface="+mn-ea"/>
                <a:cs typeface="+mn-ea"/>
                <a:sym typeface="+mn-lt"/>
              </a:rPr>
              <a:t>Trade-off 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for</a:t>
            </a:r>
            <a:r>
              <a:rPr lang="en-US" altLang="zh-CN" spc="5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10" dirty="0" smtClean="0">
                <a:ea typeface="+mn-ea"/>
                <a:cs typeface="+mn-ea"/>
                <a:sym typeface="+mn-lt"/>
              </a:rPr>
              <a:t>EPE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8A561E-208B-4E19-B2EA-A397436B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F0DF5-370B-4B5C-9C97-B697670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78812-2DAD-4B2F-B548-1063080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64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5330" y="2257425"/>
            <a:ext cx="6731747" cy="2400819"/>
            <a:chOff x="735330" y="2257425"/>
            <a:chExt cx="6731747" cy="2400819"/>
          </a:xfrm>
        </p:grpSpPr>
        <p:sp>
          <p:nvSpPr>
            <p:cNvPr id="7" name="object 13">
              <a:extLst>
                <a:ext uri="{FF2B5EF4-FFF2-40B4-BE49-F238E27FC236}">
                  <a16:creationId xmlns:a16="http://schemas.microsoft.com/office/drawing/2014/main" id="{0D6F9245-05F4-46EC-A43F-BFC89A25B1AC}"/>
                </a:ext>
              </a:extLst>
            </p:cNvPr>
            <p:cNvSpPr txBox="1"/>
            <p:nvPr/>
          </p:nvSpPr>
          <p:spPr>
            <a:xfrm>
              <a:off x="735330" y="2257425"/>
              <a:ext cx="5379720" cy="885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FF"/>
                  </a:solidFill>
                  <a:cs typeface="+mn-ea"/>
                  <a:sym typeface="+mn-lt"/>
                </a:rPr>
                <a:t>Expected prediction </a:t>
              </a:r>
              <a:r>
                <a:rPr sz="1800" spc="-10" dirty="0">
                  <a:solidFill>
                    <a:srgbClr val="0000FF"/>
                  </a:solidFill>
                  <a:cs typeface="+mn-ea"/>
                  <a:sym typeface="+mn-lt"/>
                </a:rPr>
                <a:t>error</a:t>
              </a:r>
              <a:r>
                <a:rPr sz="1800" spc="5" dirty="0">
                  <a:solidFill>
                    <a:srgbClr val="0000FF"/>
                  </a:solidFill>
                  <a:cs typeface="+mn-ea"/>
                  <a:sym typeface="+mn-lt"/>
                </a:rPr>
                <a:t> </a:t>
              </a:r>
              <a:r>
                <a:rPr sz="1800" spc="-5" dirty="0">
                  <a:solidFill>
                    <a:srgbClr val="0000FF"/>
                  </a:solidFill>
                  <a:cs typeface="+mn-ea"/>
                  <a:sym typeface="+mn-lt"/>
                </a:rPr>
                <a:t>(EPE):</a:t>
              </a:r>
              <a:endParaRPr sz="1800" dirty="0">
                <a:cs typeface="+mn-ea"/>
                <a:sym typeface="+mn-lt"/>
              </a:endParaRPr>
            </a:p>
            <a:p>
              <a:pPr marL="980440">
                <a:lnSpc>
                  <a:spcPct val="100000"/>
                </a:lnSpc>
                <a:spcBef>
                  <a:spcPts val="1725"/>
                </a:spcBef>
              </a:pPr>
              <a:r>
                <a:rPr sz="2400" spc="-5" dirty="0">
                  <a:cs typeface="+mn-ea"/>
                  <a:sym typeface="+mn-lt"/>
                </a:rPr>
                <a:t>EPE </a:t>
              </a:r>
              <a:r>
                <a:rPr sz="2400" dirty="0">
                  <a:cs typeface="+mn-ea"/>
                  <a:sym typeface="+mn-lt"/>
                </a:rPr>
                <a:t>= noise</a:t>
              </a:r>
              <a:r>
                <a:rPr sz="2400" baseline="24305" dirty="0">
                  <a:cs typeface="+mn-ea"/>
                  <a:sym typeface="+mn-lt"/>
                </a:rPr>
                <a:t>2 </a:t>
              </a:r>
              <a:r>
                <a:rPr sz="2400" dirty="0">
                  <a:cs typeface="+mn-ea"/>
                  <a:sym typeface="+mn-lt"/>
                </a:rPr>
                <a:t>+ bias</a:t>
              </a:r>
              <a:r>
                <a:rPr sz="2400" baseline="24305" dirty="0">
                  <a:cs typeface="+mn-ea"/>
                  <a:sym typeface="+mn-lt"/>
                </a:rPr>
                <a:t>2 </a:t>
              </a:r>
              <a:r>
                <a:rPr sz="2400" dirty="0">
                  <a:cs typeface="+mn-ea"/>
                  <a:sym typeface="+mn-lt"/>
                </a:rPr>
                <a:t>+</a:t>
              </a:r>
              <a:r>
                <a:rPr sz="2400" spc="-345" dirty="0">
                  <a:cs typeface="+mn-ea"/>
                  <a:sym typeface="+mn-lt"/>
                </a:rPr>
                <a:t> </a:t>
              </a:r>
              <a:r>
                <a:rPr sz="2400" dirty="0">
                  <a:cs typeface="+mn-ea"/>
                  <a:sym typeface="+mn-lt"/>
                </a:rPr>
                <a:t>variance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85CDDD9-B4D8-4D77-9214-EBE53E8B846F}"/>
                </a:ext>
              </a:extLst>
            </p:cNvPr>
            <p:cNvGrpSpPr/>
            <p:nvPr/>
          </p:nvGrpSpPr>
          <p:grpSpPr>
            <a:xfrm>
              <a:off x="1415210" y="3189494"/>
              <a:ext cx="1383760" cy="1098518"/>
              <a:chOff x="1770810" y="3172561"/>
              <a:chExt cx="1383760" cy="1098518"/>
            </a:xfrm>
          </p:grpSpPr>
          <p:sp>
            <p:nvSpPr>
              <p:cNvPr id="8" name="object 14">
                <a:extLst>
                  <a:ext uri="{FF2B5EF4-FFF2-40B4-BE49-F238E27FC236}">
                    <a16:creationId xmlns:a16="http://schemas.microsoft.com/office/drawing/2014/main" id="{BBCF96DD-1404-4CB9-9784-6BCB1E1AE602}"/>
                  </a:ext>
                </a:extLst>
              </p:cNvPr>
              <p:cNvSpPr txBox="1"/>
              <p:nvPr/>
            </p:nvSpPr>
            <p:spPr>
              <a:xfrm>
                <a:off x="1770810" y="3702754"/>
                <a:ext cx="1296035" cy="568325"/>
              </a:xfrm>
              <a:prstGeom prst="rect">
                <a:avLst/>
              </a:prstGeom>
            </p:spPr>
            <p:txBody>
              <a:bodyPr vert="horz" wrap="square" lIns="0" tIns="26670" rIns="0" bIns="0" rtlCol="0">
                <a:spAutoFit/>
              </a:bodyPr>
              <a:lstStyle/>
              <a:p>
                <a:pPr marL="406400" marR="5080" indent="-393700">
                  <a:lnSpc>
                    <a:spcPts val="2110"/>
                  </a:lnSpc>
                  <a:spcBef>
                    <a:spcPts val="210"/>
                  </a:spcBef>
                </a:pPr>
                <a:r>
                  <a:rPr sz="1800" dirty="0">
                    <a:cs typeface="+mn-ea"/>
                    <a:sym typeface="+mn-lt"/>
                  </a:rPr>
                  <a:t>U</a:t>
                </a:r>
                <a:r>
                  <a:rPr sz="1800" spc="-5" dirty="0">
                    <a:cs typeface="+mn-ea"/>
                    <a:sym typeface="+mn-lt"/>
                  </a:rPr>
                  <a:t>na</a:t>
                </a:r>
                <a:r>
                  <a:rPr sz="1800" dirty="0">
                    <a:cs typeface="+mn-ea"/>
                    <a:sym typeface="+mn-lt"/>
                  </a:rPr>
                  <a:t>v</a:t>
                </a:r>
                <a:r>
                  <a:rPr sz="1800" spc="-5" dirty="0">
                    <a:cs typeface="+mn-ea"/>
                    <a:sym typeface="+mn-lt"/>
                  </a:rPr>
                  <a:t>o</a:t>
                </a:r>
                <a:r>
                  <a:rPr sz="1800" dirty="0">
                    <a:cs typeface="+mn-ea"/>
                    <a:sym typeface="+mn-lt"/>
                  </a:rPr>
                  <a:t>i</a:t>
                </a:r>
                <a:r>
                  <a:rPr sz="1800" spc="-5" dirty="0">
                    <a:cs typeface="+mn-ea"/>
                    <a:sym typeface="+mn-lt"/>
                  </a:rPr>
                  <a:t>dab</a:t>
                </a:r>
                <a:r>
                  <a:rPr sz="1800" dirty="0">
                    <a:cs typeface="+mn-ea"/>
                    <a:sym typeface="+mn-lt"/>
                  </a:rPr>
                  <a:t>le  </a:t>
                </a:r>
                <a:r>
                  <a:rPr sz="1800" spc="-5" dirty="0">
                    <a:cs typeface="+mn-ea"/>
                    <a:sym typeface="+mn-lt"/>
                  </a:rPr>
                  <a:t>error</a:t>
                </a:r>
                <a:endParaRPr sz="1800" dirty="0">
                  <a:cs typeface="+mn-ea"/>
                  <a:sym typeface="+mn-lt"/>
                </a:endParaRPr>
              </a:p>
            </p:txBody>
          </p:sp>
          <p:sp>
            <p:nvSpPr>
              <p:cNvPr id="9" name="object 15">
                <a:extLst>
                  <a:ext uri="{FF2B5EF4-FFF2-40B4-BE49-F238E27FC236}">
                    <a16:creationId xmlns:a16="http://schemas.microsoft.com/office/drawing/2014/main" id="{9C54DC23-5CDB-4691-BA36-7419D993BEDE}"/>
                  </a:ext>
                </a:extLst>
              </p:cNvPr>
              <p:cNvSpPr/>
              <p:nvPr/>
            </p:nvSpPr>
            <p:spPr>
              <a:xfrm>
                <a:off x="2617995" y="3172561"/>
                <a:ext cx="536575" cy="385445"/>
              </a:xfrm>
              <a:custGeom>
                <a:avLst/>
                <a:gdLst/>
                <a:ahLst/>
                <a:cxnLst/>
                <a:rect l="l" t="t" r="r" b="b"/>
                <a:pathLst>
                  <a:path w="536575" h="385444">
                    <a:moveTo>
                      <a:pt x="520802" y="10986"/>
                    </a:moveTo>
                    <a:lnTo>
                      <a:pt x="511387" y="11856"/>
                    </a:lnTo>
                    <a:lnTo>
                      <a:pt x="0" y="377126"/>
                    </a:lnTo>
                    <a:lnTo>
                      <a:pt x="5537" y="384886"/>
                    </a:lnTo>
                    <a:lnTo>
                      <a:pt x="516931" y="19599"/>
                    </a:lnTo>
                    <a:lnTo>
                      <a:pt x="520802" y="10986"/>
                    </a:lnTo>
                    <a:close/>
                  </a:path>
                  <a:path w="536575" h="385444">
                    <a:moveTo>
                      <a:pt x="535456" y="1612"/>
                    </a:moveTo>
                    <a:lnTo>
                      <a:pt x="525729" y="1612"/>
                    </a:lnTo>
                    <a:lnTo>
                      <a:pt x="531266" y="9359"/>
                    </a:lnTo>
                    <a:lnTo>
                      <a:pt x="516931" y="19599"/>
                    </a:lnTo>
                    <a:lnTo>
                      <a:pt x="486905" y="86398"/>
                    </a:lnTo>
                    <a:lnTo>
                      <a:pt x="487972" y="89217"/>
                    </a:lnTo>
                    <a:lnTo>
                      <a:pt x="492772" y="91376"/>
                    </a:lnTo>
                    <a:lnTo>
                      <a:pt x="495592" y="90297"/>
                    </a:lnTo>
                    <a:lnTo>
                      <a:pt x="535456" y="1612"/>
                    </a:lnTo>
                    <a:close/>
                  </a:path>
                  <a:path w="536575" h="385444">
                    <a:moveTo>
                      <a:pt x="527099" y="3530"/>
                    </a:moveTo>
                    <a:lnTo>
                      <a:pt x="524154" y="3530"/>
                    </a:lnTo>
                    <a:lnTo>
                      <a:pt x="528929" y="10236"/>
                    </a:lnTo>
                    <a:lnTo>
                      <a:pt x="520802" y="10986"/>
                    </a:lnTo>
                    <a:lnTo>
                      <a:pt x="516931" y="19599"/>
                    </a:lnTo>
                    <a:lnTo>
                      <a:pt x="531266" y="9359"/>
                    </a:lnTo>
                    <a:lnTo>
                      <a:pt x="527099" y="3530"/>
                    </a:lnTo>
                    <a:close/>
                  </a:path>
                  <a:path w="536575" h="385444">
                    <a:moveTo>
                      <a:pt x="536181" y="0"/>
                    </a:moveTo>
                    <a:lnTo>
                      <a:pt x="437591" y="9105"/>
                    </a:lnTo>
                    <a:lnTo>
                      <a:pt x="435673" y="11430"/>
                    </a:lnTo>
                    <a:lnTo>
                      <a:pt x="436156" y="16662"/>
                    </a:lnTo>
                    <a:lnTo>
                      <a:pt x="438467" y="18592"/>
                    </a:lnTo>
                    <a:lnTo>
                      <a:pt x="511387" y="11856"/>
                    </a:lnTo>
                    <a:lnTo>
                      <a:pt x="525729" y="1612"/>
                    </a:lnTo>
                    <a:lnTo>
                      <a:pt x="535456" y="1612"/>
                    </a:lnTo>
                    <a:lnTo>
                      <a:pt x="536181" y="0"/>
                    </a:lnTo>
                    <a:close/>
                  </a:path>
                  <a:path w="536575" h="385444">
                    <a:moveTo>
                      <a:pt x="525729" y="1612"/>
                    </a:moveTo>
                    <a:lnTo>
                      <a:pt x="511387" y="11856"/>
                    </a:lnTo>
                    <a:lnTo>
                      <a:pt x="520802" y="10986"/>
                    </a:lnTo>
                    <a:lnTo>
                      <a:pt x="524154" y="3530"/>
                    </a:lnTo>
                    <a:lnTo>
                      <a:pt x="527099" y="3530"/>
                    </a:lnTo>
                    <a:lnTo>
                      <a:pt x="525729" y="1612"/>
                    </a:lnTo>
                    <a:close/>
                  </a:path>
                  <a:path w="536575" h="385444">
                    <a:moveTo>
                      <a:pt x="524154" y="3530"/>
                    </a:moveTo>
                    <a:lnTo>
                      <a:pt x="520802" y="10986"/>
                    </a:lnTo>
                    <a:lnTo>
                      <a:pt x="528929" y="10236"/>
                    </a:lnTo>
                    <a:lnTo>
                      <a:pt x="524154" y="3530"/>
                    </a:lnTo>
                    <a:close/>
                  </a:path>
                </a:pathLst>
              </a:custGeom>
              <a:solidFill>
                <a:srgbClr val="4A7EBB"/>
              </a:solid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EADDFB4-15C5-430A-9E84-48261EF926EB}"/>
                </a:ext>
              </a:extLst>
            </p:cNvPr>
            <p:cNvGrpSpPr/>
            <p:nvPr/>
          </p:nvGrpSpPr>
          <p:grpSpPr>
            <a:xfrm>
              <a:off x="3735984" y="3189494"/>
              <a:ext cx="1308735" cy="1407261"/>
              <a:chOff x="4252714" y="3177311"/>
              <a:chExt cx="1308735" cy="1407261"/>
            </a:xfrm>
          </p:grpSpPr>
          <p:sp>
            <p:nvSpPr>
              <p:cNvPr id="10" name="object 16">
                <a:extLst>
                  <a:ext uri="{FF2B5EF4-FFF2-40B4-BE49-F238E27FC236}">
                    <a16:creationId xmlns:a16="http://schemas.microsoft.com/office/drawing/2014/main" id="{2529A396-DC5C-4254-8A4A-232986BB3F29}"/>
                  </a:ext>
                </a:extLst>
              </p:cNvPr>
              <p:cNvSpPr txBox="1"/>
              <p:nvPr/>
            </p:nvSpPr>
            <p:spPr>
              <a:xfrm>
                <a:off x="4252714" y="3738753"/>
                <a:ext cx="1308735" cy="845819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065" marR="5080" algn="ctr">
                  <a:lnSpc>
                    <a:spcPct val="99400"/>
                  </a:lnSpc>
                  <a:spcBef>
                    <a:spcPts val="110"/>
                  </a:spcBef>
                </a:pPr>
                <a:r>
                  <a:rPr sz="1800" spc="-5" dirty="0">
                    <a:cs typeface="+mn-ea"/>
                    <a:sym typeface="+mn-lt"/>
                  </a:rPr>
                  <a:t>Error due </a:t>
                </a:r>
                <a:r>
                  <a:rPr sz="1800" dirty="0">
                    <a:cs typeface="+mn-ea"/>
                    <a:sym typeface="+mn-lt"/>
                  </a:rPr>
                  <a:t>to  </a:t>
                </a:r>
                <a:r>
                  <a:rPr sz="1800" spc="-5" dirty="0">
                    <a:cs typeface="+mn-ea"/>
                    <a:sym typeface="+mn-lt"/>
                  </a:rPr>
                  <a:t>incorrect  a</a:t>
                </a:r>
                <a:r>
                  <a:rPr sz="1800" dirty="0">
                    <a:cs typeface="+mn-ea"/>
                    <a:sym typeface="+mn-lt"/>
                  </a:rPr>
                  <a:t>ss</a:t>
                </a:r>
                <a:r>
                  <a:rPr sz="1800" spc="-5" dirty="0">
                    <a:cs typeface="+mn-ea"/>
                    <a:sym typeface="+mn-lt"/>
                  </a:rPr>
                  <a:t>u</a:t>
                </a:r>
                <a:r>
                  <a:rPr sz="1800" dirty="0">
                    <a:cs typeface="+mn-ea"/>
                    <a:sym typeface="+mn-lt"/>
                  </a:rPr>
                  <a:t>m</a:t>
                </a:r>
                <a:r>
                  <a:rPr sz="1800" spc="-5" dirty="0">
                    <a:cs typeface="+mn-ea"/>
                    <a:sym typeface="+mn-lt"/>
                  </a:rPr>
                  <a:t>pt</a:t>
                </a:r>
                <a:r>
                  <a:rPr sz="1800" dirty="0">
                    <a:cs typeface="+mn-ea"/>
                    <a:sym typeface="+mn-lt"/>
                  </a:rPr>
                  <a:t>i</a:t>
                </a:r>
                <a:r>
                  <a:rPr sz="1800" spc="-5" dirty="0">
                    <a:cs typeface="+mn-ea"/>
                    <a:sym typeface="+mn-lt"/>
                  </a:rPr>
                  <a:t>on</a:t>
                </a:r>
                <a:r>
                  <a:rPr sz="1800" dirty="0">
                    <a:cs typeface="+mn-ea"/>
                    <a:sym typeface="+mn-lt"/>
                  </a:rPr>
                  <a:t>s</a:t>
                </a:r>
              </a:p>
            </p:txBody>
          </p:sp>
          <p:sp>
            <p:nvSpPr>
              <p:cNvPr id="11" name="object 17">
                <a:extLst>
                  <a:ext uri="{FF2B5EF4-FFF2-40B4-BE49-F238E27FC236}">
                    <a16:creationId xmlns:a16="http://schemas.microsoft.com/office/drawing/2014/main" id="{68D3A85A-AFF1-40A5-A97A-18D4E78CDD3E}"/>
                  </a:ext>
                </a:extLst>
              </p:cNvPr>
              <p:cNvSpPr/>
              <p:nvPr/>
            </p:nvSpPr>
            <p:spPr>
              <a:xfrm>
                <a:off x="4335251" y="3177311"/>
                <a:ext cx="575310" cy="532765"/>
              </a:xfrm>
              <a:custGeom>
                <a:avLst/>
                <a:gdLst/>
                <a:ahLst/>
                <a:cxnLst/>
                <a:rect l="l" t="t" r="r" b="b"/>
                <a:pathLst>
                  <a:path w="575310" h="532764">
                    <a:moveTo>
                      <a:pt x="13878" y="12844"/>
                    </a:moveTo>
                    <a:lnTo>
                      <a:pt x="16639" y="21891"/>
                    </a:lnTo>
                    <a:lnTo>
                      <a:pt x="568274" y="532155"/>
                    </a:lnTo>
                    <a:lnTo>
                      <a:pt x="574751" y="525157"/>
                    </a:lnTo>
                    <a:lnTo>
                      <a:pt x="23101" y="14891"/>
                    </a:lnTo>
                    <a:lnTo>
                      <a:pt x="13878" y="12844"/>
                    </a:lnTo>
                    <a:close/>
                  </a:path>
                  <a:path w="575310" h="532764">
                    <a:moveTo>
                      <a:pt x="0" y="0"/>
                    </a:moveTo>
                    <a:lnTo>
                      <a:pt x="28905" y="94703"/>
                    </a:lnTo>
                    <a:lnTo>
                      <a:pt x="31559" y="96126"/>
                    </a:lnTo>
                    <a:lnTo>
                      <a:pt x="36601" y="94589"/>
                    </a:lnTo>
                    <a:lnTo>
                      <a:pt x="38011" y="91922"/>
                    </a:lnTo>
                    <a:lnTo>
                      <a:pt x="16639" y="21891"/>
                    </a:lnTo>
                    <a:lnTo>
                      <a:pt x="3695" y="9918"/>
                    </a:lnTo>
                    <a:lnTo>
                      <a:pt x="10159" y="2920"/>
                    </a:lnTo>
                    <a:lnTo>
                      <a:pt x="13154" y="2920"/>
                    </a:lnTo>
                    <a:lnTo>
                      <a:pt x="0" y="0"/>
                    </a:lnTo>
                    <a:close/>
                  </a:path>
                  <a:path w="575310" h="532764">
                    <a:moveTo>
                      <a:pt x="13154" y="2920"/>
                    </a:moveTo>
                    <a:lnTo>
                      <a:pt x="10159" y="2920"/>
                    </a:lnTo>
                    <a:lnTo>
                      <a:pt x="23101" y="14891"/>
                    </a:lnTo>
                    <a:lnTo>
                      <a:pt x="94589" y="30759"/>
                    </a:lnTo>
                    <a:lnTo>
                      <a:pt x="97142" y="29133"/>
                    </a:lnTo>
                    <a:lnTo>
                      <a:pt x="98272" y="24002"/>
                    </a:lnTo>
                    <a:lnTo>
                      <a:pt x="96659" y="21462"/>
                    </a:lnTo>
                    <a:lnTo>
                      <a:pt x="13154" y="2920"/>
                    </a:lnTo>
                    <a:close/>
                  </a:path>
                  <a:path w="575310" h="532764">
                    <a:moveTo>
                      <a:pt x="10159" y="2920"/>
                    </a:moveTo>
                    <a:lnTo>
                      <a:pt x="3695" y="9918"/>
                    </a:lnTo>
                    <a:lnTo>
                      <a:pt x="16639" y="21891"/>
                    </a:lnTo>
                    <a:lnTo>
                      <a:pt x="13878" y="12844"/>
                    </a:lnTo>
                    <a:lnTo>
                      <a:pt x="5905" y="11074"/>
                    </a:lnTo>
                    <a:lnTo>
                      <a:pt x="11493" y="5029"/>
                    </a:lnTo>
                    <a:lnTo>
                      <a:pt x="12439" y="5029"/>
                    </a:lnTo>
                    <a:lnTo>
                      <a:pt x="10159" y="2920"/>
                    </a:lnTo>
                    <a:close/>
                  </a:path>
                  <a:path w="575310" h="532764">
                    <a:moveTo>
                      <a:pt x="12439" y="5029"/>
                    </a:moveTo>
                    <a:lnTo>
                      <a:pt x="11493" y="5029"/>
                    </a:lnTo>
                    <a:lnTo>
                      <a:pt x="13878" y="12844"/>
                    </a:lnTo>
                    <a:lnTo>
                      <a:pt x="23101" y="14891"/>
                    </a:lnTo>
                    <a:lnTo>
                      <a:pt x="12439" y="5029"/>
                    </a:lnTo>
                    <a:close/>
                  </a:path>
                  <a:path w="575310" h="532764">
                    <a:moveTo>
                      <a:pt x="11493" y="5029"/>
                    </a:moveTo>
                    <a:lnTo>
                      <a:pt x="5905" y="11074"/>
                    </a:lnTo>
                    <a:lnTo>
                      <a:pt x="13878" y="12844"/>
                    </a:lnTo>
                    <a:lnTo>
                      <a:pt x="11493" y="5029"/>
                    </a:lnTo>
                    <a:close/>
                  </a:path>
                </a:pathLst>
              </a:custGeom>
              <a:solidFill>
                <a:srgbClr val="4A7EBB"/>
              </a:solid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77C2909-F08F-4FF6-B8DE-3B224167AF4E}"/>
                </a:ext>
              </a:extLst>
            </p:cNvPr>
            <p:cNvGrpSpPr/>
            <p:nvPr/>
          </p:nvGrpSpPr>
          <p:grpSpPr>
            <a:xfrm>
              <a:off x="5222987" y="3193510"/>
              <a:ext cx="2244090" cy="1464734"/>
              <a:chOff x="5744951" y="3172548"/>
              <a:chExt cx="2244090" cy="1464734"/>
            </a:xfrm>
          </p:grpSpPr>
          <p:sp>
            <p:nvSpPr>
              <p:cNvPr id="12" name="object 18">
                <a:extLst>
                  <a:ext uri="{FF2B5EF4-FFF2-40B4-BE49-F238E27FC236}">
                    <a16:creationId xmlns:a16="http://schemas.microsoft.com/office/drawing/2014/main" id="{C862CED4-B2D4-48C4-B06E-8E96D7D0CE43}"/>
                  </a:ext>
                </a:extLst>
              </p:cNvPr>
              <p:cNvSpPr txBox="1"/>
              <p:nvPr/>
            </p:nvSpPr>
            <p:spPr>
              <a:xfrm>
                <a:off x="6032606" y="3791463"/>
                <a:ext cx="1956435" cy="845819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065" marR="5080" algn="ctr">
                  <a:lnSpc>
                    <a:spcPct val="99400"/>
                  </a:lnSpc>
                  <a:spcBef>
                    <a:spcPts val="110"/>
                  </a:spcBef>
                </a:pPr>
                <a:r>
                  <a:rPr sz="1800" spc="-5" dirty="0">
                    <a:cs typeface="+mn-ea"/>
                    <a:sym typeface="+mn-lt"/>
                  </a:rPr>
                  <a:t>Error due </a:t>
                </a:r>
                <a:r>
                  <a:rPr sz="1800" dirty="0">
                    <a:cs typeface="+mn-ea"/>
                    <a:sym typeface="+mn-lt"/>
                  </a:rPr>
                  <a:t>to  </a:t>
                </a:r>
                <a:r>
                  <a:rPr sz="1800" spc="-5" dirty="0">
                    <a:cs typeface="+mn-ea"/>
                    <a:sym typeface="+mn-lt"/>
                  </a:rPr>
                  <a:t>variance of</a:t>
                </a:r>
                <a:r>
                  <a:rPr sz="1800" spc="-55" dirty="0">
                    <a:cs typeface="+mn-ea"/>
                    <a:sym typeface="+mn-lt"/>
                  </a:rPr>
                  <a:t> </a:t>
                </a:r>
                <a:r>
                  <a:rPr sz="1800" spc="-5" dirty="0">
                    <a:cs typeface="+mn-ea"/>
                    <a:sym typeface="+mn-lt"/>
                  </a:rPr>
                  <a:t>training  samples</a:t>
                </a:r>
                <a:endParaRPr sz="1800" dirty="0">
                  <a:cs typeface="+mn-ea"/>
                  <a:sym typeface="+mn-lt"/>
                </a:endParaRPr>
              </a:p>
            </p:txBody>
          </p:sp>
          <p:sp>
            <p:nvSpPr>
              <p:cNvPr id="13" name="object 19">
                <a:extLst>
                  <a:ext uri="{FF2B5EF4-FFF2-40B4-BE49-F238E27FC236}">
                    <a16:creationId xmlns:a16="http://schemas.microsoft.com/office/drawing/2014/main" id="{AE903788-983D-408F-B5B4-C2F53D144F70}"/>
                  </a:ext>
                </a:extLst>
              </p:cNvPr>
              <p:cNvSpPr/>
              <p:nvPr/>
            </p:nvSpPr>
            <p:spPr>
              <a:xfrm>
                <a:off x="5744951" y="3172548"/>
                <a:ext cx="575310" cy="532765"/>
              </a:xfrm>
              <a:custGeom>
                <a:avLst/>
                <a:gdLst/>
                <a:ahLst/>
                <a:cxnLst/>
                <a:rect l="l" t="t" r="r" b="b"/>
                <a:pathLst>
                  <a:path w="575310" h="532764">
                    <a:moveTo>
                      <a:pt x="13878" y="12844"/>
                    </a:moveTo>
                    <a:lnTo>
                      <a:pt x="16634" y="21875"/>
                    </a:lnTo>
                    <a:lnTo>
                      <a:pt x="568274" y="532155"/>
                    </a:lnTo>
                    <a:lnTo>
                      <a:pt x="574751" y="525157"/>
                    </a:lnTo>
                    <a:lnTo>
                      <a:pt x="23099" y="14890"/>
                    </a:lnTo>
                    <a:lnTo>
                      <a:pt x="13878" y="12844"/>
                    </a:lnTo>
                    <a:close/>
                  </a:path>
                  <a:path w="575310" h="532764">
                    <a:moveTo>
                      <a:pt x="0" y="0"/>
                    </a:moveTo>
                    <a:lnTo>
                      <a:pt x="28905" y="94703"/>
                    </a:lnTo>
                    <a:lnTo>
                      <a:pt x="31559" y="96113"/>
                    </a:lnTo>
                    <a:lnTo>
                      <a:pt x="36601" y="94589"/>
                    </a:lnTo>
                    <a:lnTo>
                      <a:pt x="38011" y="91922"/>
                    </a:lnTo>
                    <a:lnTo>
                      <a:pt x="16634" y="21875"/>
                    </a:lnTo>
                    <a:lnTo>
                      <a:pt x="3708" y="9918"/>
                    </a:lnTo>
                    <a:lnTo>
                      <a:pt x="10172" y="2933"/>
                    </a:lnTo>
                    <a:lnTo>
                      <a:pt x="13212" y="2933"/>
                    </a:lnTo>
                    <a:lnTo>
                      <a:pt x="0" y="0"/>
                    </a:lnTo>
                    <a:close/>
                  </a:path>
                  <a:path w="575310" h="532764">
                    <a:moveTo>
                      <a:pt x="13212" y="2933"/>
                    </a:moveTo>
                    <a:lnTo>
                      <a:pt x="10172" y="2933"/>
                    </a:lnTo>
                    <a:lnTo>
                      <a:pt x="23099" y="14890"/>
                    </a:lnTo>
                    <a:lnTo>
                      <a:pt x="94589" y="30759"/>
                    </a:lnTo>
                    <a:lnTo>
                      <a:pt x="97142" y="29133"/>
                    </a:lnTo>
                    <a:lnTo>
                      <a:pt x="98272" y="24002"/>
                    </a:lnTo>
                    <a:lnTo>
                      <a:pt x="96659" y="21462"/>
                    </a:lnTo>
                    <a:lnTo>
                      <a:pt x="13212" y="2933"/>
                    </a:lnTo>
                    <a:close/>
                  </a:path>
                  <a:path w="575310" h="532764">
                    <a:moveTo>
                      <a:pt x="10172" y="2933"/>
                    </a:moveTo>
                    <a:lnTo>
                      <a:pt x="3708" y="9918"/>
                    </a:lnTo>
                    <a:lnTo>
                      <a:pt x="16634" y="21875"/>
                    </a:lnTo>
                    <a:lnTo>
                      <a:pt x="13878" y="12844"/>
                    </a:lnTo>
                    <a:lnTo>
                      <a:pt x="5905" y="11074"/>
                    </a:lnTo>
                    <a:lnTo>
                      <a:pt x="11493" y="5029"/>
                    </a:lnTo>
                    <a:lnTo>
                      <a:pt x="12438" y="5029"/>
                    </a:lnTo>
                    <a:lnTo>
                      <a:pt x="10172" y="2933"/>
                    </a:lnTo>
                    <a:close/>
                  </a:path>
                  <a:path w="575310" h="532764">
                    <a:moveTo>
                      <a:pt x="12438" y="5029"/>
                    </a:moveTo>
                    <a:lnTo>
                      <a:pt x="11493" y="5029"/>
                    </a:lnTo>
                    <a:lnTo>
                      <a:pt x="13878" y="12844"/>
                    </a:lnTo>
                    <a:lnTo>
                      <a:pt x="23099" y="14890"/>
                    </a:lnTo>
                    <a:lnTo>
                      <a:pt x="12438" y="5029"/>
                    </a:lnTo>
                    <a:close/>
                  </a:path>
                  <a:path w="575310" h="532764">
                    <a:moveTo>
                      <a:pt x="11493" y="5029"/>
                    </a:moveTo>
                    <a:lnTo>
                      <a:pt x="5905" y="11074"/>
                    </a:lnTo>
                    <a:lnTo>
                      <a:pt x="13878" y="12844"/>
                    </a:lnTo>
                    <a:lnTo>
                      <a:pt x="11493" y="5029"/>
                    </a:lnTo>
                    <a:close/>
                  </a:path>
                </a:pathLst>
              </a:custGeom>
              <a:solidFill>
                <a:srgbClr val="4A7EBB"/>
              </a:solidFill>
            </p:spPr>
            <p:txBody>
              <a:bodyPr wrap="square" lIns="0" tIns="0" rIns="0" bIns="0" rtlCol="0"/>
              <a:lstStyle/>
              <a:p>
                <a:endParaRPr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526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5B5B2-8A59-4F7F-AFA8-6C500BE9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4" y="435505"/>
            <a:ext cx="8244417" cy="871006"/>
          </a:xfrm>
        </p:spPr>
        <p:txBody>
          <a:bodyPr/>
          <a:lstStyle/>
          <a:p>
            <a:r>
              <a:rPr lang="en-US" altLang="zh-CN" sz="3200" dirty="0">
                <a:ea typeface="+mn-ea"/>
                <a:cs typeface="+mn-ea"/>
                <a:sym typeface="+mn-lt"/>
              </a:rPr>
              <a:t>Recap: Bias-Variance Tradeoff / Model Selection</a:t>
            </a:r>
            <a:endParaRPr lang="zh-CN" altLang="en-US" sz="32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8972B-642A-41A9-8486-B86A7FED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F3CF5-6507-4554-8A40-713CA3C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E28C-F08B-4ADD-947E-4143DFCE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39C914B-494C-4203-8ABB-1B746DFDF58A}"/>
              </a:ext>
            </a:extLst>
          </p:cNvPr>
          <p:cNvSpPr/>
          <p:nvPr/>
        </p:nvSpPr>
        <p:spPr>
          <a:xfrm>
            <a:off x="1719568" y="1271873"/>
            <a:ext cx="5584622" cy="3944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621D39-7CE6-496A-B4C7-F0DF420B4014}"/>
              </a:ext>
            </a:extLst>
          </p:cNvPr>
          <p:cNvGrpSpPr/>
          <p:nvPr/>
        </p:nvGrpSpPr>
        <p:grpSpPr>
          <a:xfrm>
            <a:off x="977835" y="3155791"/>
            <a:ext cx="2020445" cy="1125304"/>
            <a:chOff x="792227" y="3046412"/>
            <a:chExt cx="2020445" cy="1125304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A98BF16-E869-4653-8928-23C52B494567}"/>
                </a:ext>
              </a:extLst>
            </p:cNvPr>
            <p:cNvSpPr txBox="1"/>
            <p:nvPr/>
          </p:nvSpPr>
          <p:spPr>
            <a:xfrm>
              <a:off x="792227" y="3851115"/>
              <a:ext cx="1647952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underfit</a:t>
              </a:r>
              <a:r>
                <a:rPr sz="2000" i="1" spc="-60" dirty="0">
                  <a:solidFill>
                    <a:srgbClr val="0000FF"/>
                  </a:solidFill>
                  <a:cs typeface="+mn-ea"/>
                  <a:sym typeface="+mn-lt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region</a:t>
              </a:r>
              <a:endParaRPr sz="2000" dirty="0">
                <a:cs typeface="+mn-ea"/>
                <a:sym typeface="+mn-lt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61CD073-61A0-40AB-B21A-EC2A3274B36E}"/>
                </a:ext>
              </a:extLst>
            </p:cNvPr>
            <p:cNvSpPr/>
            <p:nvPr/>
          </p:nvSpPr>
          <p:spPr>
            <a:xfrm>
              <a:off x="2124967" y="3046412"/>
              <a:ext cx="687705" cy="765175"/>
            </a:xfrm>
            <a:custGeom>
              <a:avLst/>
              <a:gdLst/>
              <a:ahLst/>
              <a:cxnLst/>
              <a:rect l="l" t="t" r="r" b="b"/>
              <a:pathLst>
                <a:path w="687705" h="765175">
                  <a:moveTo>
                    <a:pt x="648812" y="33563"/>
                  </a:moveTo>
                  <a:lnTo>
                    <a:pt x="0" y="756538"/>
                  </a:lnTo>
                  <a:lnTo>
                    <a:pt x="9461" y="765022"/>
                  </a:lnTo>
                  <a:lnTo>
                    <a:pt x="658264" y="42044"/>
                  </a:lnTo>
                  <a:lnTo>
                    <a:pt x="648812" y="33563"/>
                  </a:lnTo>
                  <a:close/>
                </a:path>
                <a:path w="687705" h="765175">
                  <a:moveTo>
                    <a:pt x="680850" y="24104"/>
                  </a:moveTo>
                  <a:lnTo>
                    <a:pt x="657301" y="24104"/>
                  </a:lnTo>
                  <a:lnTo>
                    <a:pt x="666750" y="32588"/>
                  </a:lnTo>
                  <a:lnTo>
                    <a:pt x="658264" y="42044"/>
                  </a:lnTo>
                  <a:lnTo>
                    <a:pt x="672439" y="54762"/>
                  </a:lnTo>
                  <a:lnTo>
                    <a:pt x="680850" y="24104"/>
                  </a:lnTo>
                  <a:close/>
                </a:path>
                <a:path w="687705" h="765175">
                  <a:moveTo>
                    <a:pt x="657301" y="24104"/>
                  </a:moveTo>
                  <a:lnTo>
                    <a:pt x="648812" y="33563"/>
                  </a:lnTo>
                  <a:lnTo>
                    <a:pt x="658264" y="42044"/>
                  </a:lnTo>
                  <a:lnTo>
                    <a:pt x="666750" y="32588"/>
                  </a:lnTo>
                  <a:lnTo>
                    <a:pt x="657301" y="24104"/>
                  </a:lnTo>
                  <a:close/>
                </a:path>
                <a:path w="687705" h="765175">
                  <a:moveTo>
                    <a:pt x="687463" y="0"/>
                  </a:moveTo>
                  <a:lnTo>
                    <a:pt x="634631" y="20840"/>
                  </a:lnTo>
                  <a:lnTo>
                    <a:pt x="648812" y="33563"/>
                  </a:lnTo>
                  <a:lnTo>
                    <a:pt x="657301" y="24104"/>
                  </a:lnTo>
                  <a:lnTo>
                    <a:pt x="680850" y="24104"/>
                  </a:lnTo>
                  <a:lnTo>
                    <a:pt x="68746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5B2DB8-0780-4CA8-A439-D4E1FCD61C2A}"/>
              </a:ext>
            </a:extLst>
          </p:cNvPr>
          <p:cNvGrpSpPr/>
          <p:nvPr/>
        </p:nvGrpSpPr>
        <p:grpSpPr>
          <a:xfrm>
            <a:off x="6435357" y="3265169"/>
            <a:ext cx="1978150" cy="1015926"/>
            <a:chOff x="6373622" y="3155791"/>
            <a:chExt cx="1978150" cy="1015926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94E9B69-AF9C-4668-BF20-0B647E94E86E}"/>
                </a:ext>
              </a:extLst>
            </p:cNvPr>
            <p:cNvSpPr txBox="1"/>
            <p:nvPr/>
          </p:nvSpPr>
          <p:spPr>
            <a:xfrm>
              <a:off x="6703821" y="3851116"/>
              <a:ext cx="1647951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overfit</a:t>
              </a:r>
              <a:r>
                <a:rPr sz="2000" i="1" spc="-50" dirty="0">
                  <a:solidFill>
                    <a:srgbClr val="0000FF"/>
                  </a:solidFill>
                  <a:cs typeface="+mn-ea"/>
                  <a:sym typeface="+mn-lt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cs typeface="+mn-ea"/>
                  <a:sym typeface="+mn-lt"/>
                </a:rPr>
                <a:t>region</a:t>
              </a:r>
              <a:endParaRPr sz="2000" dirty="0">
                <a:cs typeface="+mn-ea"/>
                <a:sym typeface="+mn-lt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B61186F6-B3E2-4F7E-857E-43ECF1047CCB}"/>
                </a:ext>
              </a:extLst>
            </p:cNvPr>
            <p:cNvSpPr/>
            <p:nvPr/>
          </p:nvSpPr>
          <p:spPr>
            <a:xfrm>
              <a:off x="6373622" y="3155791"/>
              <a:ext cx="782320" cy="675640"/>
            </a:xfrm>
            <a:custGeom>
              <a:avLst/>
              <a:gdLst/>
              <a:ahLst/>
              <a:cxnLst/>
              <a:rect l="l" t="t" r="r" b="b"/>
              <a:pathLst>
                <a:path w="782320" h="675639">
                  <a:moveTo>
                    <a:pt x="42620" y="28372"/>
                  </a:moveTo>
                  <a:lnTo>
                    <a:pt x="34322" y="37992"/>
                  </a:lnTo>
                  <a:lnTo>
                    <a:pt x="773417" y="675589"/>
                  </a:lnTo>
                  <a:lnTo>
                    <a:pt x="781710" y="665975"/>
                  </a:lnTo>
                  <a:lnTo>
                    <a:pt x="42620" y="28372"/>
                  </a:lnTo>
                  <a:close/>
                </a:path>
                <a:path w="782320" h="675639">
                  <a:moveTo>
                    <a:pt x="0" y="0"/>
                  </a:moveTo>
                  <a:lnTo>
                    <a:pt x="21882" y="52412"/>
                  </a:lnTo>
                  <a:lnTo>
                    <a:pt x="34322" y="37992"/>
                  </a:lnTo>
                  <a:lnTo>
                    <a:pt x="24701" y="29692"/>
                  </a:lnTo>
                  <a:lnTo>
                    <a:pt x="33007" y="20078"/>
                  </a:lnTo>
                  <a:lnTo>
                    <a:pt x="49775" y="20078"/>
                  </a:lnTo>
                  <a:lnTo>
                    <a:pt x="55067" y="13944"/>
                  </a:lnTo>
                  <a:lnTo>
                    <a:pt x="0" y="0"/>
                  </a:lnTo>
                  <a:close/>
                </a:path>
                <a:path w="782320" h="675639">
                  <a:moveTo>
                    <a:pt x="33007" y="20078"/>
                  </a:moveTo>
                  <a:lnTo>
                    <a:pt x="24701" y="29692"/>
                  </a:lnTo>
                  <a:lnTo>
                    <a:pt x="34322" y="37992"/>
                  </a:lnTo>
                  <a:lnTo>
                    <a:pt x="42620" y="28372"/>
                  </a:lnTo>
                  <a:lnTo>
                    <a:pt x="33007" y="20078"/>
                  </a:lnTo>
                  <a:close/>
                </a:path>
                <a:path w="782320" h="675639">
                  <a:moveTo>
                    <a:pt x="49775" y="20078"/>
                  </a:moveTo>
                  <a:lnTo>
                    <a:pt x="33007" y="20078"/>
                  </a:lnTo>
                  <a:lnTo>
                    <a:pt x="42620" y="28372"/>
                  </a:lnTo>
                  <a:lnTo>
                    <a:pt x="49775" y="2007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>
                <a:cs typeface="+mn-ea"/>
                <a:sym typeface="+mn-lt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8E00CD9-973B-40A5-82C1-FF50A25C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5223380"/>
            <a:ext cx="8412480" cy="12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0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B5D63-FF7F-4BAC-9BA7-401B9BE0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  <a:sym typeface="+mn-lt"/>
              </a:rPr>
              <a:t>Logistic Regression vs. Naïve/ LDA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3CFC9-E773-4B23-AD3F-09F154922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Discriminative</a:t>
            </a:r>
            <a:r>
              <a:rPr lang="en-US" altLang="zh-CN" dirty="0">
                <a:ea typeface="+mn-ea"/>
                <a:cs typeface="+mn-ea"/>
                <a:sym typeface="+mn-lt"/>
              </a:rPr>
              <a:t> classifier (Logistic Regression)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Smaller asymptotic error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Slow convergence ~O(p)</a:t>
            </a: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endParaRPr lang="en-US" altLang="zh-CN" dirty="0"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Generative</a:t>
            </a:r>
            <a:r>
              <a:rPr lang="en-US" altLang="zh-CN" dirty="0">
                <a:ea typeface="+mn-ea"/>
                <a:cs typeface="+mn-ea"/>
                <a:sym typeface="+mn-lt"/>
              </a:rPr>
              <a:t> classifier (Naive Bayes)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Larger asymptotic error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Can handle missing data (EM)</a:t>
            </a:r>
          </a:p>
          <a:p>
            <a:pPr lvl="1"/>
            <a:r>
              <a:rPr lang="en-US" altLang="zh-CN" dirty="0">
                <a:ea typeface="+mn-ea"/>
                <a:cs typeface="+mn-ea"/>
                <a:sym typeface="+mn-lt"/>
              </a:rPr>
              <a:t>Fast convergence ~ O(lg(p))</a:t>
            </a:r>
          </a:p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8A561E-208B-4E19-B2EA-A397436B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F0DF5-370B-4B5C-9C97-B697670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Beilun</a:t>
            </a:r>
            <a:r>
              <a:rPr lang="en-US" altLang="zh-CN" dirty="0">
                <a:cs typeface="+mn-ea"/>
                <a:sym typeface="+mn-lt"/>
              </a:rPr>
              <a:t>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78812-2DAD-4B2F-B548-1063080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CD58BF6-658E-4F7B-BF37-C8A8C1C41A6A}"/>
              </a:ext>
            </a:extLst>
          </p:cNvPr>
          <p:cNvSpPr txBox="1"/>
          <p:nvPr/>
        </p:nvSpPr>
        <p:spPr>
          <a:xfrm>
            <a:off x="6057900" y="4294127"/>
            <a:ext cx="3086100" cy="186333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 marR="116205">
              <a:lnSpc>
                <a:spcPct val="99400"/>
              </a:lnSpc>
              <a:spcBef>
                <a:spcPts val="275"/>
              </a:spcBef>
            </a:pPr>
            <a:r>
              <a:rPr sz="2400" dirty="0">
                <a:cs typeface="+mn-ea"/>
                <a:sym typeface="+mn-lt"/>
              </a:rPr>
              <a:t>the speed </a:t>
            </a:r>
            <a:r>
              <a:rPr sz="2400" spc="-10" dirty="0">
                <a:cs typeface="+mn-ea"/>
                <a:sym typeface="+mn-lt"/>
              </a:rPr>
              <a:t>at </a:t>
            </a:r>
            <a:r>
              <a:rPr sz="2400" dirty="0">
                <a:cs typeface="+mn-ea"/>
                <a:sym typeface="+mn-lt"/>
              </a:rPr>
              <a:t>which a  </a:t>
            </a:r>
            <a:r>
              <a:rPr sz="2400" spc="-15" dirty="0">
                <a:cs typeface="+mn-ea"/>
                <a:sym typeface="+mn-lt"/>
              </a:rPr>
              <a:t>convergent </a:t>
            </a:r>
            <a:r>
              <a:rPr sz="2400" dirty="0">
                <a:cs typeface="+mn-ea"/>
                <a:sym typeface="+mn-lt"/>
              </a:rPr>
              <a:t>sequence  </a:t>
            </a:r>
            <a:r>
              <a:rPr sz="2400" spc="-5" dirty="0">
                <a:cs typeface="+mn-ea"/>
                <a:sym typeface="+mn-lt"/>
              </a:rPr>
              <a:t>approaches its limit is  called </a:t>
            </a:r>
            <a:r>
              <a:rPr sz="2400" dirty="0">
                <a:cs typeface="+mn-ea"/>
                <a:sym typeface="+mn-lt"/>
              </a:rPr>
              <a:t>the </a:t>
            </a:r>
            <a:r>
              <a:rPr sz="2400" spc="-25" dirty="0">
                <a:cs typeface="+mn-ea"/>
                <a:sym typeface="+mn-lt"/>
              </a:rPr>
              <a:t>rate </a:t>
            </a:r>
            <a:r>
              <a:rPr sz="2400" dirty="0">
                <a:cs typeface="+mn-ea"/>
                <a:sym typeface="+mn-lt"/>
              </a:rPr>
              <a:t>of  </a:t>
            </a:r>
            <a:r>
              <a:rPr sz="2400" spc="-10" dirty="0">
                <a:cs typeface="+mn-ea"/>
                <a:sym typeface="+mn-lt"/>
              </a:rPr>
              <a:t>convergence.</a:t>
            </a:r>
            <a:endParaRPr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4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B5D63-FF7F-4BAC-9BA7-401B9BE0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97730"/>
            <a:ext cx="8304335" cy="795457"/>
          </a:xfrm>
        </p:spPr>
        <p:txBody>
          <a:bodyPr/>
          <a:lstStyle/>
          <a:p>
            <a:r>
              <a:rPr lang="en-US" altLang="zh-CN" sz="3600" dirty="0">
                <a:ea typeface="+mn-ea"/>
                <a:cs typeface="+mn-ea"/>
                <a:sym typeface="+mn-lt"/>
              </a:rPr>
              <a:t>What we have covered for each component</a:t>
            </a:r>
            <a:endParaRPr lang="zh-CN" altLang="en-US" sz="3600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8A561E-208B-4E19-B2EA-A397436B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F0DF5-370B-4B5C-9C97-B697670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78812-2DAD-4B2F-B548-10630802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67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E3B6D2BC-B42B-4A60-B7B7-E491C9796A46}"/>
              </a:ext>
            </a:extLst>
          </p:cNvPr>
          <p:cNvGrpSpPr/>
          <p:nvPr/>
        </p:nvGrpSpPr>
        <p:grpSpPr>
          <a:xfrm>
            <a:off x="8237572" y="1307827"/>
            <a:ext cx="619125" cy="807720"/>
            <a:chOff x="8284464" y="1475232"/>
            <a:chExt cx="619125" cy="807720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A161A42A-86A7-4596-AABE-AD325EB4F6DC}"/>
                </a:ext>
              </a:extLst>
            </p:cNvPr>
            <p:cNvSpPr/>
            <p:nvPr/>
          </p:nvSpPr>
          <p:spPr>
            <a:xfrm>
              <a:off x="8284464" y="1475232"/>
              <a:ext cx="618744" cy="109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A8CFF6FF-741D-49FB-9846-3BE56A39B989}"/>
                </a:ext>
              </a:extLst>
            </p:cNvPr>
            <p:cNvSpPr/>
            <p:nvPr/>
          </p:nvSpPr>
          <p:spPr>
            <a:xfrm>
              <a:off x="8796528" y="1490472"/>
              <a:ext cx="106679" cy="7924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17" name="object 12">
            <a:extLst>
              <a:ext uri="{FF2B5EF4-FFF2-40B4-BE49-F238E27FC236}">
                <a16:creationId xmlns:a16="http://schemas.microsoft.com/office/drawing/2014/main" id="{FD71C14D-F5C9-4DCD-8E67-7D0F455F669D}"/>
              </a:ext>
            </a:extLst>
          </p:cNvPr>
          <p:cNvSpPr txBox="1"/>
          <p:nvPr/>
        </p:nvSpPr>
        <p:spPr>
          <a:xfrm>
            <a:off x="8391623" y="6274215"/>
            <a:ext cx="15557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dirty="0">
                <a:solidFill>
                  <a:srgbClr val="898989"/>
                </a:solidFill>
                <a:cs typeface="+mn-ea"/>
                <a:sym typeface="+mn-lt"/>
              </a:rPr>
              <a:t>70</a:t>
            </a:r>
            <a:endParaRPr sz="1200">
              <a:cs typeface="+mn-ea"/>
              <a:sym typeface="+mn-lt"/>
            </a:endParaRPr>
          </a:p>
        </p:txBody>
      </p:sp>
      <p:grpSp>
        <p:nvGrpSpPr>
          <p:cNvPr id="18" name="object 13">
            <a:extLst>
              <a:ext uri="{FF2B5EF4-FFF2-40B4-BE49-F238E27FC236}">
                <a16:creationId xmlns:a16="http://schemas.microsoft.com/office/drawing/2014/main" id="{71AE1C83-ACE1-48F4-AB6C-F9B70A49F175}"/>
              </a:ext>
            </a:extLst>
          </p:cNvPr>
          <p:cNvGrpSpPr/>
          <p:nvPr/>
        </p:nvGrpSpPr>
        <p:grpSpPr>
          <a:xfrm>
            <a:off x="403958" y="1257877"/>
            <a:ext cx="8445500" cy="5138420"/>
            <a:chOff x="450850" y="1425282"/>
            <a:chExt cx="8445500" cy="5138420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936089A-CCEA-4215-9257-4B01BCC69CBE}"/>
                </a:ext>
              </a:extLst>
            </p:cNvPr>
            <p:cNvSpPr/>
            <p:nvPr/>
          </p:nvSpPr>
          <p:spPr>
            <a:xfrm>
              <a:off x="457200" y="1431632"/>
              <a:ext cx="8432800" cy="370840"/>
            </a:xfrm>
            <a:custGeom>
              <a:avLst/>
              <a:gdLst/>
              <a:ahLst/>
              <a:cxnLst/>
              <a:rect l="l" t="t" r="r" b="b"/>
              <a:pathLst>
                <a:path w="8432800" h="370839">
                  <a:moveTo>
                    <a:pt x="8432800" y="0"/>
                  </a:moveTo>
                  <a:lnTo>
                    <a:pt x="2028342" y="0"/>
                  </a:lnTo>
                  <a:lnTo>
                    <a:pt x="0" y="0"/>
                  </a:lnTo>
                  <a:lnTo>
                    <a:pt x="0" y="370840"/>
                  </a:lnTo>
                  <a:lnTo>
                    <a:pt x="2028342" y="370840"/>
                  </a:lnTo>
                  <a:lnTo>
                    <a:pt x="8432800" y="370840"/>
                  </a:lnTo>
                  <a:lnTo>
                    <a:pt x="8432800" y="0"/>
                  </a:lnTo>
                  <a:close/>
                </a:path>
              </a:pathLst>
            </a:custGeom>
            <a:solidFill>
              <a:srgbClr val="FCDDC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38153F9B-5CFD-43C4-BDD8-58B3EE5EF6BC}"/>
                </a:ext>
              </a:extLst>
            </p:cNvPr>
            <p:cNvSpPr/>
            <p:nvPr/>
          </p:nvSpPr>
          <p:spPr>
            <a:xfrm>
              <a:off x="457200" y="1802472"/>
              <a:ext cx="8432800" cy="1463040"/>
            </a:xfrm>
            <a:custGeom>
              <a:avLst/>
              <a:gdLst/>
              <a:ahLst/>
              <a:cxnLst/>
              <a:rect l="l" t="t" r="r" b="b"/>
              <a:pathLst>
                <a:path w="8432800" h="1463039">
                  <a:moveTo>
                    <a:pt x="8432800" y="0"/>
                  </a:moveTo>
                  <a:lnTo>
                    <a:pt x="2028342" y="0"/>
                  </a:lnTo>
                  <a:lnTo>
                    <a:pt x="0" y="0"/>
                  </a:lnTo>
                  <a:lnTo>
                    <a:pt x="0" y="1463040"/>
                  </a:lnTo>
                  <a:lnTo>
                    <a:pt x="2028342" y="1463040"/>
                  </a:lnTo>
                  <a:lnTo>
                    <a:pt x="8432800" y="1463040"/>
                  </a:lnTo>
                  <a:lnTo>
                    <a:pt x="8432800" y="0"/>
                  </a:lnTo>
                  <a:close/>
                </a:path>
              </a:pathLst>
            </a:custGeom>
            <a:solidFill>
              <a:srgbClr val="FDEFE9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7FD3D381-0084-41D8-87C2-110E3745979C}"/>
                </a:ext>
              </a:extLst>
            </p:cNvPr>
            <p:cNvSpPr/>
            <p:nvPr/>
          </p:nvSpPr>
          <p:spPr>
            <a:xfrm>
              <a:off x="457200" y="3265512"/>
              <a:ext cx="8432800" cy="1188720"/>
            </a:xfrm>
            <a:custGeom>
              <a:avLst/>
              <a:gdLst/>
              <a:ahLst/>
              <a:cxnLst/>
              <a:rect l="l" t="t" r="r" b="b"/>
              <a:pathLst>
                <a:path w="8432800" h="1188720">
                  <a:moveTo>
                    <a:pt x="8432800" y="0"/>
                  </a:moveTo>
                  <a:lnTo>
                    <a:pt x="2028342" y="0"/>
                  </a:lnTo>
                  <a:lnTo>
                    <a:pt x="0" y="0"/>
                  </a:lnTo>
                  <a:lnTo>
                    <a:pt x="0" y="1188720"/>
                  </a:lnTo>
                  <a:lnTo>
                    <a:pt x="2028342" y="1188720"/>
                  </a:lnTo>
                  <a:lnTo>
                    <a:pt x="8432800" y="1188720"/>
                  </a:lnTo>
                  <a:lnTo>
                    <a:pt x="8432800" y="0"/>
                  </a:lnTo>
                  <a:close/>
                </a:path>
              </a:pathLst>
            </a:custGeom>
            <a:solidFill>
              <a:srgbClr val="FCDDC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01DA7C95-36D2-4DE8-A08B-825B46C0FA78}"/>
                </a:ext>
              </a:extLst>
            </p:cNvPr>
            <p:cNvSpPr/>
            <p:nvPr/>
          </p:nvSpPr>
          <p:spPr>
            <a:xfrm>
              <a:off x="457200" y="4454232"/>
              <a:ext cx="8432800" cy="914400"/>
            </a:xfrm>
            <a:custGeom>
              <a:avLst/>
              <a:gdLst/>
              <a:ahLst/>
              <a:cxnLst/>
              <a:rect l="l" t="t" r="r" b="b"/>
              <a:pathLst>
                <a:path w="8432800" h="914400">
                  <a:moveTo>
                    <a:pt x="8432800" y="0"/>
                  </a:moveTo>
                  <a:lnTo>
                    <a:pt x="2028342" y="0"/>
                  </a:lnTo>
                  <a:lnTo>
                    <a:pt x="0" y="0"/>
                  </a:lnTo>
                  <a:lnTo>
                    <a:pt x="0" y="914400"/>
                  </a:lnTo>
                  <a:lnTo>
                    <a:pt x="2028342" y="914400"/>
                  </a:lnTo>
                  <a:lnTo>
                    <a:pt x="8432800" y="914400"/>
                  </a:lnTo>
                  <a:lnTo>
                    <a:pt x="8432800" y="0"/>
                  </a:lnTo>
                  <a:close/>
                </a:path>
              </a:pathLst>
            </a:custGeom>
            <a:solidFill>
              <a:srgbClr val="FDEFE9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9001AA07-49F4-42A2-9EA1-7941A5AC6BCF}"/>
                </a:ext>
              </a:extLst>
            </p:cNvPr>
            <p:cNvSpPr/>
            <p:nvPr/>
          </p:nvSpPr>
          <p:spPr>
            <a:xfrm>
              <a:off x="457200" y="5368632"/>
              <a:ext cx="8432800" cy="1189355"/>
            </a:xfrm>
            <a:custGeom>
              <a:avLst/>
              <a:gdLst/>
              <a:ahLst/>
              <a:cxnLst/>
              <a:rect l="l" t="t" r="r" b="b"/>
              <a:pathLst>
                <a:path w="8432800" h="1189354">
                  <a:moveTo>
                    <a:pt x="8432800" y="0"/>
                  </a:moveTo>
                  <a:lnTo>
                    <a:pt x="2028342" y="0"/>
                  </a:lnTo>
                  <a:lnTo>
                    <a:pt x="0" y="0"/>
                  </a:lnTo>
                  <a:lnTo>
                    <a:pt x="0" y="1188732"/>
                  </a:lnTo>
                  <a:lnTo>
                    <a:pt x="2028342" y="1188732"/>
                  </a:lnTo>
                  <a:lnTo>
                    <a:pt x="8432800" y="1188732"/>
                  </a:lnTo>
                  <a:lnTo>
                    <a:pt x="8432800" y="0"/>
                  </a:lnTo>
                  <a:close/>
                </a:path>
              </a:pathLst>
            </a:custGeom>
            <a:solidFill>
              <a:srgbClr val="FCDDCF"/>
            </a:solidFill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2143D239-A7B4-437B-940B-1D53101335A8}"/>
                </a:ext>
              </a:extLst>
            </p:cNvPr>
            <p:cNvSpPr/>
            <p:nvPr/>
          </p:nvSpPr>
          <p:spPr>
            <a:xfrm>
              <a:off x="450850" y="1425282"/>
              <a:ext cx="8445500" cy="5138420"/>
            </a:xfrm>
            <a:custGeom>
              <a:avLst/>
              <a:gdLst/>
              <a:ahLst/>
              <a:cxnLst/>
              <a:rect l="l" t="t" r="r" b="b"/>
              <a:pathLst>
                <a:path w="8445500" h="5138420">
                  <a:moveTo>
                    <a:pt x="2034691" y="0"/>
                  </a:moveTo>
                  <a:lnTo>
                    <a:pt x="2034691" y="5138422"/>
                  </a:lnTo>
                </a:path>
                <a:path w="8445500" h="5138420">
                  <a:moveTo>
                    <a:pt x="0" y="377190"/>
                  </a:moveTo>
                  <a:lnTo>
                    <a:pt x="8445504" y="377190"/>
                  </a:lnTo>
                </a:path>
                <a:path w="8445500" h="5138420">
                  <a:moveTo>
                    <a:pt x="0" y="1840231"/>
                  </a:moveTo>
                  <a:lnTo>
                    <a:pt x="8445504" y="1840231"/>
                  </a:lnTo>
                </a:path>
                <a:path w="8445500" h="5138420">
                  <a:moveTo>
                    <a:pt x="0" y="3028951"/>
                  </a:moveTo>
                  <a:lnTo>
                    <a:pt x="8445504" y="3028951"/>
                  </a:lnTo>
                </a:path>
                <a:path w="8445500" h="5138420">
                  <a:moveTo>
                    <a:pt x="0" y="3943352"/>
                  </a:moveTo>
                  <a:lnTo>
                    <a:pt x="8445504" y="3943352"/>
                  </a:lnTo>
                </a:path>
                <a:path w="8445500" h="5138420">
                  <a:moveTo>
                    <a:pt x="6350" y="0"/>
                  </a:moveTo>
                  <a:lnTo>
                    <a:pt x="6350" y="5138422"/>
                  </a:lnTo>
                </a:path>
                <a:path w="8445500" h="5138420">
                  <a:moveTo>
                    <a:pt x="8439154" y="0"/>
                  </a:moveTo>
                  <a:lnTo>
                    <a:pt x="8439154" y="5138422"/>
                  </a:lnTo>
                </a:path>
                <a:path w="8445500" h="5138420">
                  <a:moveTo>
                    <a:pt x="0" y="6350"/>
                  </a:moveTo>
                  <a:lnTo>
                    <a:pt x="8445504" y="6350"/>
                  </a:lnTo>
                </a:path>
                <a:path w="8445500" h="5138420">
                  <a:moveTo>
                    <a:pt x="0" y="5132072"/>
                  </a:moveTo>
                  <a:lnTo>
                    <a:pt x="8445504" y="5132072"/>
                  </a:lnTo>
                </a:path>
              </a:pathLst>
            </a:custGeom>
            <a:ln w="127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25" name="object 20">
            <a:extLst>
              <a:ext uri="{FF2B5EF4-FFF2-40B4-BE49-F238E27FC236}">
                <a16:creationId xmlns:a16="http://schemas.microsoft.com/office/drawing/2014/main" id="{4856C0FB-E6C0-40C7-92CA-9691F72EAA71}"/>
              </a:ext>
            </a:extLst>
          </p:cNvPr>
          <p:cNvSpPr txBox="1"/>
          <p:nvPr/>
        </p:nvSpPr>
        <p:spPr>
          <a:xfrm>
            <a:off x="489048" y="1285983"/>
            <a:ext cx="70364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0889" algn="l"/>
              </a:tabLst>
            </a:pPr>
            <a:r>
              <a:rPr sz="1800" b="1" spc="-40" dirty="0">
                <a:solidFill>
                  <a:srgbClr val="0000FF"/>
                </a:solidFill>
                <a:cs typeface="+mn-ea"/>
                <a:sym typeface="+mn-lt"/>
              </a:rPr>
              <a:t>Task	</a:t>
            </a:r>
            <a:r>
              <a:rPr sz="1800" spc="-10" dirty="0">
                <a:cs typeface="+mn-ea"/>
                <a:sym typeface="+mn-lt"/>
              </a:rPr>
              <a:t>Regression, </a:t>
            </a:r>
            <a:r>
              <a:rPr sz="1800" spc="-5" dirty="0">
                <a:cs typeface="+mn-ea"/>
                <a:sym typeface="+mn-lt"/>
              </a:rPr>
              <a:t>classification, clustering,</a:t>
            </a:r>
            <a:r>
              <a:rPr sz="1800" spc="5" dirty="0">
                <a:cs typeface="+mn-ea"/>
                <a:sym typeface="+mn-lt"/>
              </a:rPr>
              <a:t> </a:t>
            </a:r>
            <a:r>
              <a:rPr sz="1800" spc="-5" dirty="0">
                <a:cs typeface="+mn-ea"/>
                <a:sym typeface="+mn-lt"/>
              </a:rPr>
              <a:t>dimen-reduction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2682F1D3-02DC-4D75-BD27-D9A0A1D59A34}"/>
              </a:ext>
            </a:extLst>
          </p:cNvPr>
          <p:cNvSpPr txBox="1"/>
          <p:nvPr/>
        </p:nvSpPr>
        <p:spPr>
          <a:xfrm>
            <a:off x="489048" y="1654791"/>
            <a:ext cx="1472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00FF"/>
                </a:solidFill>
                <a:cs typeface="+mn-ea"/>
                <a:sym typeface="+mn-lt"/>
              </a:rPr>
              <a:t>Representation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492270C0-A7C9-4F10-832D-BB8C29650AD9}"/>
              </a:ext>
            </a:extLst>
          </p:cNvPr>
          <p:cNvSpPr txBox="1"/>
          <p:nvPr/>
        </p:nvSpPr>
        <p:spPr>
          <a:xfrm>
            <a:off x="2517390" y="1654791"/>
            <a:ext cx="6142990" cy="139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800" dirty="0">
                <a:cs typeface="+mn-ea"/>
                <a:sym typeface="+mn-lt"/>
              </a:rPr>
              <a:t>Linear func, </a:t>
            </a:r>
            <a:r>
              <a:rPr sz="1800" spc="-5" dirty="0">
                <a:cs typeface="+mn-ea"/>
                <a:sym typeface="+mn-lt"/>
              </a:rPr>
              <a:t>nonlinear function </a:t>
            </a:r>
            <a:r>
              <a:rPr sz="1800" dirty="0">
                <a:cs typeface="+mn-ea"/>
                <a:sym typeface="+mn-lt"/>
              </a:rPr>
              <a:t>(e.g. </a:t>
            </a:r>
            <a:r>
              <a:rPr sz="1800" spc="-5" dirty="0">
                <a:cs typeface="+mn-ea"/>
                <a:sym typeface="+mn-lt"/>
              </a:rPr>
              <a:t>polynomial expansion), local  </a:t>
            </a:r>
            <a:r>
              <a:rPr sz="1800" spc="-25" dirty="0">
                <a:cs typeface="+mn-ea"/>
                <a:sym typeface="+mn-lt"/>
              </a:rPr>
              <a:t>linear, </a:t>
            </a:r>
            <a:r>
              <a:rPr sz="1800" spc="-10" dirty="0">
                <a:cs typeface="+mn-ea"/>
                <a:sym typeface="+mn-lt"/>
              </a:rPr>
              <a:t>logistic </a:t>
            </a:r>
            <a:r>
              <a:rPr sz="1800" spc="-5" dirty="0">
                <a:cs typeface="+mn-ea"/>
                <a:sym typeface="+mn-lt"/>
              </a:rPr>
              <a:t>function </a:t>
            </a:r>
            <a:r>
              <a:rPr sz="1800" dirty="0">
                <a:cs typeface="+mn-ea"/>
                <a:sym typeface="+mn-lt"/>
              </a:rPr>
              <a:t>(e.g. </a:t>
            </a:r>
            <a:r>
              <a:rPr sz="1800" spc="-5" dirty="0">
                <a:cs typeface="+mn-ea"/>
                <a:sym typeface="+mn-lt"/>
              </a:rPr>
              <a:t>p(c|x)), </a:t>
            </a:r>
            <a:r>
              <a:rPr sz="1800" spc="-10" dirty="0">
                <a:cs typeface="+mn-ea"/>
                <a:sym typeface="+mn-lt"/>
              </a:rPr>
              <a:t>tree, </a:t>
            </a:r>
            <a:r>
              <a:rPr sz="1800" spc="-25" dirty="0">
                <a:cs typeface="+mn-ea"/>
                <a:sym typeface="+mn-lt"/>
              </a:rPr>
              <a:t>multi-layer, </a:t>
            </a:r>
            <a:r>
              <a:rPr sz="1800" spc="-5" dirty="0">
                <a:cs typeface="+mn-ea"/>
                <a:sym typeface="+mn-lt"/>
              </a:rPr>
              <a:t>prob-density  </a:t>
            </a:r>
            <a:r>
              <a:rPr sz="1800" spc="-10" dirty="0">
                <a:cs typeface="+mn-ea"/>
                <a:sym typeface="+mn-lt"/>
              </a:rPr>
              <a:t>family </a:t>
            </a:r>
            <a:r>
              <a:rPr sz="1800" dirty="0">
                <a:cs typeface="+mn-ea"/>
                <a:sym typeface="+mn-lt"/>
              </a:rPr>
              <a:t>(e.g. </a:t>
            </a:r>
            <a:r>
              <a:rPr sz="1800" spc="-5" dirty="0">
                <a:cs typeface="+mn-ea"/>
                <a:sym typeface="+mn-lt"/>
              </a:rPr>
              <a:t>Bernoulli, multinomial, Gaussian, </a:t>
            </a:r>
            <a:r>
              <a:rPr sz="1800" spc="-10" dirty="0">
                <a:cs typeface="+mn-ea"/>
                <a:sym typeface="+mn-lt"/>
              </a:rPr>
              <a:t>mixture </a:t>
            </a:r>
            <a:r>
              <a:rPr sz="1800" dirty="0">
                <a:cs typeface="+mn-ea"/>
                <a:sym typeface="+mn-lt"/>
              </a:rPr>
              <a:t>of  </a:t>
            </a:r>
            <a:r>
              <a:rPr sz="1800" spc="-5" dirty="0">
                <a:cs typeface="+mn-ea"/>
                <a:sym typeface="+mn-lt"/>
              </a:rPr>
              <a:t>Gaussians), local </a:t>
            </a:r>
            <a:r>
              <a:rPr sz="1800" dirty="0">
                <a:cs typeface="+mn-ea"/>
                <a:sym typeface="+mn-lt"/>
              </a:rPr>
              <a:t>func </a:t>
            </a:r>
            <a:r>
              <a:rPr sz="1800" spc="-5" dirty="0">
                <a:cs typeface="+mn-ea"/>
                <a:sym typeface="+mn-lt"/>
              </a:rPr>
              <a:t>smoothness, </a:t>
            </a:r>
            <a:r>
              <a:rPr sz="1800" spc="-15" dirty="0">
                <a:cs typeface="+mn-ea"/>
                <a:sym typeface="+mn-lt"/>
              </a:rPr>
              <a:t>kernel </a:t>
            </a:r>
            <a:r>
              <a:rPr sz="1800" spc="-10" dirty="0">
                <a:cs typeface="+mn-ea"/>
                <a:sym typeface="+mn-lt"/>
              </a:rPr>
              <a:t>matrix, </a:t>
            </a:r>
            <a:r>
              <a:rPr sz="1800" spc="-5" dirty="0">
                <a:cs typeface="+mn-ea"/>
                <a:sym typeface="+mn-lt"/>
              </a:rPr>
              <a:t>local  smoothness, partition </a:t>
            </a:r>
            <a:r>
              <a:rPr sz="1800" dirty="0">
                <a:cs typeface="+mn-ea"/>
                <a:sym typeface="+mn-lt"/>
              </a:rPr>
              <a:t>of </a:t>
            </a:r>
            <a:r>
              <a:rPr sz="1800" spc="-15" dirty="0">
                <a:cs typeface="+mn-ea"/>
                <a:sym typeface="+mn-lt"/>
              </a:rPr>
              <a:t>feature</a:t>
            </a:r>
            <a:r>
              <a:rPr sz="1800" spc="35" dirty="0">
                <a:cs typeface="+mn-ea"/>
                <a:sym typeface="+mn-lt"/>
              </a:rPr>
              <a:t> </a:t>
            </a:r>
            <a:r>
              <a:rPr sz="1800" spc="-5" dirty="0">
                <a:cs typeface="+mn-ea"/>
                <a:sym typeface="+mn-lt"/>
              </a:rPr>
              <a:t>space,</a:t>
            </a:r>
            <a:endParaRPr sz="1800">
              <a:cs typeface="+mn-ea"/>
              <a:sym typeface="+mn-lt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E2888DB6-8EFF-4994-8E45-8CA60CA034A0}"/>
              </a:ext>
            </a:extLst>
          </p:cNvPr>
          <p:cNvSpPr txBox="1"/>
          <p:nvPr/>
        </p:nvSpPr>
        <p:spPr>
          <a:xfrm>
            <a:off x="489048" y="3117830"/>
            <a:ext cx="141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00FF"/>
                </a:solidFill>
                <a:cs typeface="+mn-ea"/>
                <a:sym typeface="+mn-lt"/>
              </a:rPr>
              <a:t>Score</a:t>
            </a:r>
            <a:r>
              <a:rPr sz="1800" b="1" spc="-65" dirty="0">
                <a:solidFill>
                  <a:srgbClr val="0000FF"/>
                </a:solidFill>
                <a:cs typeface="+mn-ea"/>
                <a:sym typeface="+mn-lt"/>
              </a:rPr>
              <a:t> </a:t>
            </a:r>
            <a:r>
              <a:rPr sz="1800" b="1" spc="-5" dirty="0">
                <a:solidFill>
                  <a:srgbClr val="0000FF"/>
                </a:solidFill>
                <a:cs typeface="+mn-ea"/>
                <a:sym typeface="+mn-lt"/>
              </a:rPr>
              <a:t>Function</a:t>
            </a:r>
            <a:endParaRPr sz="1800">
              <a:cs typeface="+mn-ea"/>
              <a:sym typeface="+mn-lt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121C01C4-EE42-4625-9AE1-ECCABB44A80E}"/>
              </a:ext>
            </a:extLst>
          </p:cNvPr>
          <p:cNvSpPr txBox="1"/>
          <p:nvPr/>
        </p:nvSpPr>
        <p:spPr>
          <a:xfrm>
            <a:off x="2517390" y="3117830"/>
            <a:ext cx="6175375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5" dirty="0">
                <a:cs typeface="+mn-ea"/>
                <a:sym typeface="+mn-lt"/>
              </a:rPr>
              <a:t>MSE, </a:t>
            </a:r>
            <a:r>
              <a:rPr sz="1800" spc="-10" dirty="0">
                <a:cs typeface="+mn-ea"/>
                <a:sym typeface="+mn-lt"/>
              </a:rPr>
              <a:t>Margin, log-likelihood, </a:t>
            </a:r>
            <a:r>
              <a:rPr sz="1800" spc="-5" dirty="0">
                <a:cs typeface="+mn-ea"/>
                <a:sym typeface="+mn-lt"/>
              </a:rPr>
              <a:t>EPE </a:t>
            </a:r>
            <a:r>
              <a:rPr sz="1800" dirty="0">
                <a:cs typeface="+mn-ea"/>
                <a:sym typeface="+mn-lt"/>
              </a:rPr>
              <a:t>(e.g. L2 </a:t>
            </a:r>
            <a:r>
              <a:rPr sz="1800" spc="-5" dirty="0">
                <a:cs typeface="+mn-ea"/>
                <a:sym typeface="+mn-lt"/>
              </a:rPr>
              <a:t>loss </a:t>
            </a:r>
            <a:r>
              <a:rPr sz="1800" spc="-15" dirty="0">
                <a:cs typeface="+mn-ea"/>
                <a:sym typeface="+mn-lt"/>
              </a:rPr>
              <a:t>for </a:t>
            </a:r>
            <a:r>
              <a:rPr sz="1800" dirty="0">
                <a:cs typeface="+mn-ea"/>
                <a:sym typeface="+mn-lt"/>
              </a:rPr>
              <a:t>KNN, </a:t>
            </a:r>
            <a:r>
              <a:rPr sz="1800" spc="-5" dirty="0">
                <a:cs typeface="+mn-ea"/>
                <a:sym typeface="+mn-lt"/>
              </a:rPr>
              <a:t>0-1 loss </a:t>
            </a:r>
            <a:r>
              <a:rPr sz="1800" spc="-15" dirty="0">
                <a:cs typeface="+mn-ea"/>
                <a:sym typeface="+mn-lt"/>
              </a:rPr>
              <a:t>for  Bayes </a:t>
            </a:r>
            <a:r>
              <a:rPr sz="1800" spc="-5" dirty="0">
                <a:cs typeface="+mn-ea"/>
                <a:sym typeface="+mn-lt"/>
              </a:rPr>
              <a:t>classifier), </a:t>
            </a:r>
            <a:r>
              <a:rPr sz="1800" spc="-20" dirty="0">
                <a:cs typeface="+mn-ea"/>
                <a:sym typeface="+mn-lt"/>
              </a:rPr>
              <a:t>cross-entropy, </a:t>
            </a:r>
            <a:r>
              <a:rPr sz="1800" spc="-10" dirty="0">
                <a:cs typeface="+mn-ea"/>
                <a:sym typeface="+mn-lt"/>
              </a:rPr>
              <a:t>cluster </a:t>
            </a:r>
            <a:r>
              <a:rPr sz="1800" spc="-5" dirty="0">
                <a:cs typeface="+mn-ea"/>
                <a:sym typeface="+mn-lt"/>
              </a:rPr>
              <a:t>points </a:t>
            </a:r>
            <a:r>
              <a:rPr sz="1800" spc="-10" dirty="0">
                <a:cs typeface="+mn-ea"/>
                <a:sym typeface="+mn-lt"/>
              </a:rPr>
              <a:t>distance </a:t>
            </a:r>
            <a:r>
              <a:rPr sz="1800" spc="-15" dirty="0">
                <a:cs typeface="+mn-ea"/>
                <a:sym typeface="+mn-lt"/>
              </a:rPr>
              <a:t>to </a:t>
            </a:r>
            <a:r>
              <a:rPr sz="1800" spc="-10" dirty="0">
                <a:cs typeface="+mn-ea"/>
                <a:sym typeface="+mn-lt"/>
              </a:rPr>
              <a:t>centers,  </a:t>
            </a:r>
            <a:r>
              <a:rPr sz="1800" spc="-5" dirty="0">
                <a:cs typeface="+mn-ea"/>
                <a:sym typeface="+mn-lt"/>
              </a:rPr>
              <a:t>variance, conditional </a:t>
            </a:r>
            <a:r>
              <a:rPr sz="1800" spc="-10" dirty="0">
                <a:cs typeface="+mn-ea"/>
                <a:sym typeface="+mn-lt"/>
              </a:rPr>
              <a:t>log-likelihood, complete data-likelihood,  regularized </a:t>
            </a:r>
            <a:r>
              <a:rPr sz="1800" spc="-5" dirty="0">
                <a:cs typeface="+mn-ea"/>
                <a:sym typeface="+mn-lt"/>
              </a:rPr>
              <a:t>loss </a:t>
            </a:r>
            <a:r>
              <a:rPr sz="1800" dirty="0">
                <a:cs typeface="+mn-ea"/>
                <a:sym typeface="+mn-lt"/>
              </a:rPr>
              <a:t>func (e.g. L1, L2) , </a:t>
            </a:r>
            <a:r>
              <a:rPr sz="1800" spc="-5" dirty="0">
                <a:cs typeface="+mn-ea"/>
                <a:sym typeface="+mn-lt"/>
              </a:rPr>
              <a:t>goodness </a:t>
            </a:r>
            <a:r>
              <a:rPr sz="1800" dirty="0">
                <a:cs typeface="+mn-ea"/>
                <a:sym typeface="+mn-lt"/>
              </a:rPr>
              <a:t>of </a:t>
            </a:r>
            <a:r>
              <a:rPr sz="1800" spc="-15" dirty="0">
                <a:cs typeface="+mn-ea"/>
                <a:sym typeface="+mn-lt"/>
              </a:rPr>
              <a:t>inter-cluster</a:t>
            </a:r>
            <a:r>
              <a:rPr sz="1800" spc="95" dirty="0">
                <a:cs typeface="+mn-ea"/>
                <a:sym typeface="+mn-lt"/>
              </a:rPr>
              <a:t> </a:t>
            </a:r>
            <a:r>
              <a:rPr sz="1800" spc="-5" dirty="0">
                <a:cs typeface="+mn-ea"/>
                <a:sym typeface="+mn-lt"/>
              </a:rPr>
              <a:t>similar</a:t>
            </a:r>
            <a:endParaRPr sz="1800">
              <a:cs typeface="+mn-ea"/>
              <a:sym typeface="+mn-lt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1DDEAE27-57D5-44D4-8440-3828D61083A3}"/>
              </a:ext>
            </a:extLst>
          </p:cNvPr>
          <p:cNvSpPr txBox="1"/>
          <p:nvPr/>
        </p:nvSpPr>
        <p:spPr>
          <a:xfrm>
            <a:off x="489048" y="4306550"/>
            <a:ext cx="125476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0000FF"/>
                </a:solidFill>
                <a:cs typeface="+mn-ea"/>
                <a:sym typeface="+mn-lt"/>
              </a:rPr>
              <a:t>Search/  </a:t>
            </a:r>
            <a:r>
              <a:rPr sz="1800" b="1" spc="-5" dirty="0">
                <a:solidFill>
                  <a:srgbClr val="0000FF"/>
                </a:solidFill>
                <a:cs typeface="+mn-ea"/>
                <a:sym typeface="+mn-lt"/>
              </a:rPr>
              <a:t>O</a:t>
            </a:r>
            <a:r>
              <a:rPr sz="1800" b="1" spc="-15" dirty="0">
                <a:solidFill>
                  <a:srgbClr val="0000FF"/>
                </a:solidFill>
                <a:cs typeface="+mn-ea"/>
                <a:sym typeface="+mn-lt"/>
              </a:rPr>
              <a:t>p</a:t>
            </a:r>
            <a:r>
              <a:rPr sz="1800" b="1" dirty="0">
                <a:solidFill>
                  <a:srgbClr val="0000FF"/>
                </a:solidFill>
                <a:cs typeface="+mn-ea"/>
                <a:sym typeface="+mn-lt"/>
              </a:rPr>
              <a:t>t</a:t>
            </a:r>
            <a:r>
              <a:rPr sz="1800" b="1" spc="-10" dirty="0">
                <a:solidFill>
                  <a:srgbClr val="0000FF"/>
                </a:solidFill>
                <a:cs typeface="+mn-ea"/>
                <a:sym typeface="+mn-lt"/>
              </a:rPr>
              <a:t>i</a:t>
            </a:r>
            <a:r>
              <a:rPr sz="1800" b="1" spc="-5" dirty="0">
                <a:solidFill>
                  <a:srgbClr val="0000FF"/>
                </a:solidFill>
                <a:cs typeface="+mn-ea"/>
                <a:sym typeface="+mn-lt"/>
              </a:rPr>
              <a:t>m</a:t>
            </a:r>
            <a:r>
              <a:rPr sz="1800" b="1" spc="-10" dirty="0">
                <a:solidFill>
                  <a:srgbClr val="0000FF"/>
                </a:solidFill>
                <a:cs typeface="+mn-ea"/>
                <a:sym typeface="+mn-lt"/>
              </a:rPr>
              <a:t>i</a:t>
            </a:r>
            <a:r>
              <a:rPr sz="1800" b="1" spc="-30" dirty="0">
                <a:solidFill>
                  <a:srgbClr val="0000FF"/>
                </a:solidFill>
                <a:cs typeface="+mn-ea"/>
                <a:sym typeface="+mn-lt"/>
              </a:rPr>
              <a:t>z</a:t>
            </a:r>
            <a:r>
              <a:rPr sz="1800" b="1" spc="-20" dirty="0">
                <a:solidFill>
                  <a:srgbClr val="0000FF"/>
                </a:solidFill>
                <a:cs typeface="+mn-ea"/>
                <a:sym typeface="+mn-lt"/>
              </a:rPr>
              <a:t>a</a:t>
            </a:r>
            <a:r>
              <a:rPr sz="1800" b="1" dirty="0">
                <a:solidFill>
                  <a:srgbClr val="0000FF"/>
                </a:solidFill>
                <a:cs typeface="+mn-ea"/>
                <a:sym typeface="+mn-lt"/>
              </a:rPr>
              <a:t>t</a:t>
            </a:r>
            <a:r>
              <a:rPr sz="1800" b="1" spc="-10" dirty="0">
                <a:solidFill>
                  <a:srgbClr val="0000FF"/>
                </a:solidFill>
                <a:cs typeface="+mn-ea"/>
                <a:sym typeface="+mn-lt"/>
              </a:rPr>
              <a:t>io</a:t>
            </a:r>
            <a:r>
              <a:rPr sz="1800" b="1" dirty="0">
                <a:solidFill>
                  <a:srgbClr val="0000FF"/>
                </a:solidFill>
                <a:cs typeface="+mn-ea"/>
                <a:sym typeface="+mn-lt"/>
              </a:rPr>
              <a:t>n</a:t>
            </a:r>
            <a:endParaRPr sz="1800">
              <a:cs typeface="+mn-ea"/>
              <a:sym typeface="+mn-lt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F6F82B2-A746-47F0-A0A4-B32BE1C498B6}"/>
              </a:ext>
            </a:extLst>
          </p:cNvPr>
          <p:cNvSpPr txBox="1"/>
          <p:nvPr/>
        </p:nvSpPr>
        <p:spPr>
          <a:xfrm>
            <a:off x="2517390" y="4306550"/>
            <a:ext cx="61918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cs typeface="+mn-ea"/>
                <a:sym typeface="+mn-lt"/>
              </a:rPr>
              <a:t>Normal equation, </a:t>
            </a:r>
            <a:r>
              <a:rPr sz="1800" spc="-10" dirty="0">
                <a:cs typeface="+mn-ea"/>
                <a:sym typeface="+mn-lt"/>
              </a:rPr>
              <a:t>gradient </a:t>
            </a:r>
            <a:r>
              <a:rPr sz="1800" spc="-5" dirty="0">
                <a:cs typeface="+mn-ea"/>
                <a:sym typeface="+mn-lt"/>
              </a:rPr>
              <a:t>descent, </a:t>
            </a:r>
            <a:r>
              <a:rPr sz="1800" spc="-10" dirty="0">
                <a:cs typeface="+mn-ea"/>
                <a:sym typeface="+mn-lt"/>
              </a:rPr>
              <a:t>stochastic </a:t>
            </a:r>
            <a:r>
              <a:rPr sz="1800" spc="-15" dirty="0">
                <a:cs typeface="+mn-ea"/>
                <a:sym typeface="+mn-lt"/>
              </a:rPr>
              <a:t>GD, </a:t>
            </a:r>
            <a:r>
              <a:rPr sz="1800" spc="-5" dirty="0">
                <a:cs typeface="+mn-ea"/>
                <a:sym typeface="+mn-lt"/>
              </a:rPr>
              <a:t>Newton, </a:t>
            </a:r>
            <a:r>
              <a:rPr sz="1800" dirty="0">
                <a:cs typeface="+mn-ea"/>
                <a:sym typeface="+mn-lt"/>
              </a:rPr>
              <a:t>Linear  </a:t>
            </a:r>
            <a:r>
              <a:rPr sz="1800" spc="-10" dirty="0">
                <a:cs typeface="+mn-ea"/>
                <a:sym typeface="+mn-lt"/>
              </a:rPr>
              <a:t>programming, Quadratic programming (quadratic </a:t>
            </a:r>
            <a:r>
              <a:rPr sz="1800" spc="-5" dirty="0">
                <a:cs typeface="+mn-ea"/>
                <a:sym typeface="+mn-lt"/>
              </a:rPr>
              <a:t>objective with  linear </a:t>
            </a:r>
            <a:r>
              <a:rPr sz="1800" spc="-10" dirty="0">
                <a:cs typeface="+mn-ea"/>
                <a:sym typeface="+mn-lt"/>
              </a:rPr>
              <a:t>constraints), </a:t>
            </a:r>
            <a:r>
              <a:rPr sz="1800" spc="-25" dirty="0">
                <a:cs typeface="+mn-ea"/>
                <a:sym typeface="+mn-lt"/>
              </a:rPr>
              <a:t>greedy, </a:t>
            </a:r>
            <a:r>
              <a:rPr sz="1800" spc="-5" dirty="0">
                <a:cs typeface="+mn-ea"/>
                <a:sym typeface="+mn-lt"/>
              </a:rPr>
              <a:t>EM, </a:t>
            </a:r>
            <a:r>
              <a:rPr sz="1800" spc="-15" dirty="0">
                <a:cs typeface="+mn-ea"/>
                <a:sym typeface="+mn-lt"/>
              </a:rPr>
              <a:t>asyn-SGD, </a:t>
            </a:r>
            <a:r>
              <a:rPr sz="1800" spc="-5" dirty="0">
                <a:cs typeface="+mn-ea"/>
                <a:sym typeface="+mn-lt"/>
              </a:rPr>
              <a:t>eigenDecomp,</a:t>
            </a:r>
            <a:r>
              <a:rPr sz="1800" spc="135" dirty="0">
                <a:cs typeface="+mn-ea"/>
                <a:sym typeface="+mn-lt"/>
              </a:rPr>
              <a:t> </a:t>
            </a:r>
            <a:r>
              <a:rPr sz="1800" spc="-10" dirty="0">
                <a:cs typeface="+mn-ea"/>
                <a:sym typeface="+mn-lt"/>
              </a:rPr>
              <a:t>backprop</a:t>
            </a:r>
            <a:endParaRPr sz="1800">
              <a:cs typeface="+mn-ea"/>
              <a:sym typeface="+mn-lt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E10652F8-DC8C-4B30-B32E-87A175F2AFED}"/>
              </a:ext>
            </a:extLst>
          </p:cNvPr>
          <p:cNvSpPr txBox="1"/>
          <p:nvPr/>
        </p:nvSpPr>
        <p:spPr>
          <a:xfrm>
            <a:off x="489048" y="5220950"/>
            <a:ext cx="11036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0000FF"/>
                </a:solidFill>
                <a:cs typeface="+mn-ea"/>
                <a:sym typeface="+mn-lt"/>
              </a:rPr>
              <a:t>Models,  </a:t>
            </a:r>
            <a:r>
              <a:rPr sz="1800" b="1" spc="-35" dirty="0">
                <a:solidFill>
                  <a:srgbClr val="0000FF"/>
                </a:solidFill>
                <a:cs typeface="+mn-ea"/>
                <a:sym typeface="+mn-lt"/>
              </a:rPr>
              <a:t>P</a:t>
            </a:r>
            <a:r>
              <a:rPr sz="1800" b="1" spc="-5" dirty="0">
                <a:solidFill>
                  <a:srgbClr val="0000FF"/>
                </a:solidFill>
                <a:cs typeface="+mn-ea"/>
                <a:sym typeface="+mn-lt"/>
              </a:rPr>
              <a:t>a</a:t>
            </a:r>
            <a:r>
              <a:rPr sz="1800" b="1" spc="-45" dirty="0">
                <a:solidFill>
                  <a:srgbClr val="0000FF"/>
                </a:solidFill>
                <a:cs typeface="+mn-ea"/>
                <a:sym typeface="+mn-lt"/>
              </a:rPr>
              <a:t>r</a:t>
            </a:r>
            <a:r>
              <a:rPr sz="1800" b="1" spc="-5" dirty="0">
                <a:solidFill>
                  <a:srgbClr val="0000FF"/>
                </a:solidFill>
                <a:cs typeface="+mn-ea"/>
                <a:sym typeface="+mn-lt"/>
              </a:rPr>
              <a:t>am</a:t>
            </a:r>
            <a:r>
              <a:rPr sz="1800" b="1" spc="-20" dirty="0">
                <a:solidFill>
                  <a:srgbClr val="0000FF"/>
                </a:solidFill>
                <a:cs typeface="+mn-ea"/>
                <a:sym typeface="+mn-lt"/>
              </a:rPr>
              <a:t>e</a:t>
            </a:r>
            <a:r>
              <a:rPr sz="1800" b="1" spc="-25" dirty="0">
                <a:solidFill>
                  <a:srgbClr val="0000FF"/>
                </a:solidFill>
                <a:cs typeface="+mn-ea"/>
                <a:sym typeface="+mn-lt"/>
              </a:rPr>
              <a:t>t</a:t>
            </a:r>
            <a:r>
              <a:rPr sz="1800" b="1" spc="-10" dirty="0">
                <a:solidFill>
                  <a:srgbClr val="0000FF"/>
                </a:solidFill>
                <a:cs typeface="+mn-ea"/>
                <a:sym typeface="+mn-lt"/>
              </a:rPr>
              <a:t>e</a:t>
            </a:r>
            <a:r>
              <a:rPr sz="1800" b="1" spc="-25" dirty="0">
                <a:solidFill>
                  <a:srgbClr val="0000FF"/>
                </a:solidFill>
                <a:cs typeface="+mn-ea"/>
                <a:sym typeface="+mn-lt"/>
              </a:rPr>
              <a:t>r</a:t>
            </a:r>
            <a:r>
              <a:rPr sz="1800" b="1" dirty="0">
                <a:solidFill>
                  <a:srgbClr val="0000FF"/>
                </a:solidFill>
                <a:cs typeface="+mn-ea"/>
                <a:sym typeface="+mn-lt"/>
              </a:rPr>
              <a:t>s</a:t>
            </a:r>
            <a:endParaRPr sz="1800">
              <a:cs typeface="+mn-ea"/>
              <a:sym typeface="+mn-lt"/>
            </a:endParaRPr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62902FC9-3A8A-402B-B876-2DD655175905}"/>
              </a:ext>
            </a:extLst>
          </p:cNvPr>
          <p:cNvSpPr txBox="1"/>
          <p:nvPr/>
        </p:nvSpPr>
        <p:spPr>
          <a:xfrm>
            <a:off x="2517390" y="5220950"/>
            <a:ext cx="612775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dirty="0">
                <a:cs typeface="+mn-ea"/>
                <a:sym typeface="+mn-lt"/>
              </a:rPr>
              <a:t>Linear </a:t>
            </a:r>
            <a:r>
              <a:rPr sz="1800" spc="-5" dirty="0">
                <a:cs typeface="+mn-ea"/>
                <a:sym typeface="+mn-lt"/>
              </a:rPr>
              <a:t>weight </a:t>
            </a:r>
            <a:r>
              <a:rPr sz="1800" spc="-30" dirty="0">
                <a:cs typeface="+mn-ea"/>
                <a:sym typeface="+mn-lt"/>
              </a:rPr>
              <a:t>vector, </a:t>
            </a:r>
            <a:r>
              <a:rPr sz="1800" spc="-5" dirty="0">
                <a:cs typeface="+mn-ea"/>
                <a:sym typeface="+mn-lt"/>
              </a:rPr>
              <a:t>basis </a:t>
            </a:r>
            <a:r>
              <a:rPr sz="1800" spc="-10" dirty="0">
                <a:cs typeface="+mn-ea"/>
                <a:sym typeface="+mn-lt"/>
              </a:rPr>
              <a:t>weight </a:t>
            </a:r>
            <a:r>
              <a:rPr sz="1800" spc="-30" dirty="0">
                <a:cs typeface="+mn-ea"/>
                <a:sym typeface="+mn-lt"/>
              </a:rPr>
              <a:t>vector, </a:t>
            </a:r>
            <a:r>
              <a:rPr sz="1800" spc="-5" dirty="0">
                <a:cs typeface="+mn-ea"/>
                <a:sym typeface="+mn-lt"/>
              </a:rPr>
              <a:t>local </a:t>
            </a:r>
            <a:r>
              <a:rPr sz="1800" spc="-10" dirty="0">
                <a:cs typeface="+mn-ea"/>
                <a:sym typeface="+mn-lt"/>
              </a:rPr>
              <a:t>weight </a:t>
            </a:r>
            <a:r>
              <a:rPr sz="1800" spc="-30" dirty="0">
                <a:cs typeface="+mn-ea"/>
                <a:sym typeface="+mn-lt"/>
              </a:rPr>
              <a:t>vector, </a:t>
            </a:r>
            <a:r>
              <a:rPr sz="1800" dirty="0">
                <a:cs typeface="+mn-ea"/>
                <a:sym typeface="+mn-lt"/>
              </a:rPr>
              <a:t>dual  </a:t>
            </a:r>
            <a:r>
              <a:rPr sz="1800" spc="-10" dirty="0">
                <a:cs typeface="+mn-ea"/>
                <a:sym typeface="+mn-lt"/>
              </a:rPr>
              <a:t>weights, training </a:t>
            </a:r>
            <a:r>
              <a:rPr sz="1800" spc="-5" dirty="0">
                <a:cs typeface="+mn-ea"/>
                <a:sym typeface="+mn-lt"/>
              </a:rPr>
              <a:t>samples, </a:t>
            </a:r>
            <a:r>
              <a:rPr sz="1800" spc="-10" dirty="0">
                <a:cs typeface="+mn-ea"/>
                <a:sym typeface="+mn-lt"/>
              </a:rPr>
              <a:t>tree-dendrogram, multi-layer weights,  </a:t>
            </a:r>
            <a:r>
              <a:rPr sz="1800" spc="-5" dirty="0">
                <a:cs typeface="+mn-ea"/>
                <a:sym typeface="+mn-lt"/>
              </a:rPr>
              <a:t>principle components, member (soft/hard) assignment, </a:t>
            </a:r>
            <a:r>
              <a:rPr sz="1800" spc="-10" dirty="0">
                <a:cs typeface="+mn-ea"/>
                <a:sym typeface="+mn-lt"/>
              </a:rPr>
              <a:t>cluster  centroid, cluster covariance </a:t>
            </a:r>
            <a:r>
              <a:rPr sz="1800" spc="-5" dirty="0">
                <a:cs typeface="+mn-ea"/>
                <a:sym typeface="+mn-lt"/>
              </a:rPr>
              <a:t>(shape),</a:t>
            </a:r>
            <a:r>
              <a:rPr sz="1800" spc="50" dirty="0">
                <a:cs typeface="+mn-ea"/>
                <a:sym typeface="+mn-lt"/>
              </a:rPr>
              <a:t> </a:t>
            </a:r>
            <a:r>
              <a:rPr sz="1800" dirty="0">
                <a:cs typeface="+mn-ea"/>
                <a:sym typeface="+mn-lt"/>
              </a:rPr>
              <a:t>…</a:t>
            </a:r>
            <a:endParaRPr sz="18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73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6"/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790700"/>
          </a:xfrm>
        </p:spPr>
        <p:txBody>
          <a:bodyPr/>
          <a:lstStyle/>
          <a:p>
            <a:r>
              <a:rPr lang="en-US" altLang="zh-CN" i="1" dirty="0">
                <a:ea typeface="+mn-ea"/>
                <a:cs typeface="+mn-ea"/>
                <a:sym typeface="+mn-lt"/>
              </a:rPr>
              <a:t>Thanks for listening</a:t>
            </a:r>
            <a:endParaRPr lang="zh-CN" altLang="en-US" i="1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68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4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ts val="3780"/>
              </a:lnSpc>
              <a:spcBef>
                <a:spcPts val="100"/>
              </a:spcBef>
            </a:pPr>
            <a:r>
              <a:rPr lang="en-US" altLang="zh-CN" dirty="0">
                <a:ea typeface="+mn-ea"/>
                <a:cs typeface="+mn-ea"/>
                <a:sym typeface="+mn-lt"/>
              </a:rPr>
              <a:t>Course Content </a:t>
            </a:r>
            <a:r>
              <a:rPr lang="en-US" altLang="zh-CN" dirty="0" smtClean="0">
                <a:ea typeface="+mn-ea"/>
                <a:cs typeface="+mn-ea"/>
                <a:sym typeface="+mn-lt"/>
              </a:rPr>
              <a:t>Plan</a:t>
            </a: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2020/2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Beilun Wang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FB758-60BF-4E88-A44B-832C9297871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462028" y="1502426"/>
            <a:ext cx="4757420" cy="3184846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Regression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(supervised)</a:t>
            </a:r>
          </a:p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Classification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(supervised)</a:t>
            </a:r>
          </a:p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Unsupervised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models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923925" lvl="1" indent="-454025">
              <a:spcBef>
                <a:spcPts val="360"/>
              </a:spcBef>
              <a:buFont typeface="Wingdings"/>
              <a:buChar char=""/>
              <a:tabLst>
                <a:tab pos="466725" algn="l"/>
              </a:tabLst>
              <a:defRPr/>
            </a:pPr>
            <a:r>
              <a:rPr lang="en-US" sz="2400" dirty="0" smtClean="0">
                <a:cs typeface="+mn-ea"/>
                <a:sym typeface="+mn-lt"/>
              </a:rPr>
              <a:t>Dimension </a:t>
            </a:r>
            <a:r>
              <a:rPr lang="en-US" sz="2400" dirty="0">
                <a:cs typeface="+mn-ea"/>
                <a:sym typeface="+mn-lt"/>
              </a:rPr>
              <a:t>Reduction (PCA)</a:t>
            </a:r>
          </a:p>
          <a:p>
            <a:pPr marL="923925" lvl="1" indent="-454025">
              <a:spcBef>
                <a:spcPts val="360"/>
              </a:spcBef>
              <a:buFont typeface="Wingdings"/>
              <a:buChar char=""/>
              <a:tabLst>
                <a:tab pos="466725" algn="l"/>
              </a:tabLst>
              <a:defRPr/>
            </a:pPr>
            <a:r>
              <a:rPr lang="en-US" sz="2400" dirty="0" smtClean="0">
                <a:cs typeface="+mn-ea"/>
                <a:sym typeface="+mn-lt"/>
              </a:rPr>
              <a:t>Clustering </a:t>
            </a:r>
            <a:r>
              <a:rPr lang="en-US" sz="2400" dirty="0">
                <a:cs typeface="+mn-ea"/>
                <a:sym typeface="+mn-lt"/>
              </a:rPr>
              <a:t>(K-means, GMM/EM, Hierarchical )</a:t>
            </a:r>
            <a:endParaRPr kumimoji="0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466725" marR="0" lvl="0" indent="-45402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Tx/>
              <a:buFont typeface="Wingdings"/>
              <a:buChar char=""/>
              <a:tabLst>
                <a:tab pos="466725" algn="l"/>
              </a:tabLst>
              <a:defRPr/>
            </a:pPr>
            <a:r>
              <a:rPr kumimoji="0" sz="2800" b="0" i="0" u="none" strike="noStrike" kern="1200" cap="none" spc="-5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Learning</a:t>
            </a:r>
            <a:r>
              <a:rPr kumimoji="0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theory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462028" y="5613944"/>
            <a:ext cx="4335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0" lvl="0" indent="-3632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96875"/>
              <a:buFont typeface="Wingdings"/>
              <a:buChar char=""/>
              <a:tabLst>
                <a:tab pos="375920" algn="l"/>
              </a:tabLst>
              <a:defRPr/>
            </a:pP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Reinforcement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Learning</a:t>
            </a:r>
          </a:p>
        </p:txBody>
      </p:sp>
      <p:sp>
        <p:nvSpPr>
          <p:cNvPr id="10" name="object 9"/>
          <p:cNvSpPr/>
          <p:nvPr/>
        </p:nvSpPr>
        <p:spPr>
          <a:xfrm>
            <a:off x="5437233" y="1442611"/>
            <a:ext cx="2077085" cy="569595"/>
          </a:xfrm>
          <a:custGeom>
            <a:avLst/>
            <a:gdLst/>
            <a:ahLst/>
            <a:cxnLst/>
            <a:rect l="l" t="t" r="r" b="b"/>
            <a:pathLst>
              <a:path w="2077084" h="569594">
                <a:moveTo>
                  <a:pt x="284529" y="0"/>
                </a:moveTo>
                <a:lnTo>
                  <a:pt x="0" y="284532"/>
                </a:lnTo>
                <a:lnTo>
                  <a:pt x="284529" y="569062"/>
                </a:lnTo>
                <a:lnTo>
                  <a:pt x="284529" y="426796"/>
                </a:lnTo>
                <a:lnTo>
                  <a:pt x="2076891" y="426796"/>
                </a:lnTo>
                <a:lnTo>
                  <a:pt x="2076891" y="142265"/>
                </a:lnTo>
                <a:lnTo>
                  <a:pt x="284529" y="142265"/>
                </a:lnTo>
                <a:lnTo>
                  <a:pt x="2845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37232" y="1442611"/>
            <a:ext cx="2077085" cy="569595"/>
          </a:xfrm>
          <a:custGeom>
            <a:avLst/>
            <a:gdLst/>
            <a:ahLst/>
            <a:cxnLst/>
            <a:rect l="l" t="t" r="r" b="b"/>
            <a:pathLst>
              <a:path w="2077084" h="569594">
                <a:moveTo>
                  <a:pt x="2076892" y="142266"/>
                </a:moveTo>
                <a:lnTo>
                  <a:pt x="284530" y="142266"/>
                </a:lnTo>
                <a:lnTo>
                  <a:pt x="284530" y="0"/>
                </a:lnTo>
                <a:lnTo>
                  <a:pt x="0" y="284532"/>
                </a:lnTo>
                <a:lnTo>
                  <a:pt x="284530" y="569063"/>
                </a:lnTo>
                <a:lnTo>
                  <a:pt x="284530" y="426796"/>
                </a:lnTo>
                <a:lnTo>
                  <a:pt x="2076892" y="426796"/>
                </a:lnTo>
                <a:lnTo>
                  <a:pt x="2076892" y="142266"/>
                </a:lnTo>
                <a:close/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5757443" y="1564402"/>
            <a:ext cx="1579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is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continuous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437233" y="1984053"/>
            <a:ext cx="2077085" cy="584835"/>
            <a:chOff x="5437233" y="2109313"/>
            <a:chExt cx="2077085" cy="584835"/>
          </a:xfrm>
        </p:grpSpPr>
        <p:sp>
          <p:nvSpPr>
            <p:cNvPr id="13" name="object 12"/>
            <p:cNvSpPr/>
            <p:nvPr/>
          </p:nvSpPr>
          <p:spPr>
            <a:xfrm>
              <a:off x="5437233" y="2109313"/>
              <a:ext cx="2077085" cy="584835"/>
            </a:xfrm>
            <a:custGeom>
              <a:avLst/>
              <a:gdLst/>
              <a:ahLst/>
              <a:cxnLst/>
              <a:rect l="l" t="t" r="r" b="b"/>
              <a:pathLst>
                <a:path w="2077084" h="584835">
                  <a:moveTo>
                    <a:pt x="273909" y="0"/>
                  </a:moveTo>
                  <a:lnTo>
                    <a:pt x="0" y="292376"/>
                  </a:lnTo>
                  <a:lnTo>
                    <a:pt x="273909" y="584752"/>
                  </a:lnTo>
                  <a:lnTo>
                    <a:pt x="273909" y="438564"/>
                  </a:lnTo>
                  <a:lnTo>
                    <a:pt x="2076891" y="438564"/>
                  </a:lnTo>
                  <a:lnTo>
                    <a:pt x="2076891" y="146188"/>
                  </a:lnTo>
                  <a:lnTo>
                    <a:pt x="273909" y="146188"/>
                  </a:lnTo>
                  <a:lnTo>
                    <a:pt x="27390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object 14"/>
            <p:cNvSpPr txBox="1"/>
            <p:nvPr/>
          </p:nvSpPr>
          <p:spPr>
            <a:xfrm>
              <a:off x="5903758" y="2238009"/>
              <a:ext cx="12807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Y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is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a</a:t>
              </a:r>
              <a:r>
                <a:rPr kumimoji="0" sz="1800" b="0" i="0" u="none" strike="noStrike" kern="1200" cap="none" spc="-7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sz="1800" b="0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discrete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99654" y="2549373"/>
            <a:ext cx="2077086" cy="686261"/>
            <a:chOff x="5437232" y="2712211"/>
            <a:chExt cx="2077086" cy="686261"/>
          </a:xfrm>
        </p:grpSpPr>
        <p:sp>
          <p:nvSpPr>
            <p:cNvPr id="16" name="object 15"/>
            <p:cNvSpPr/>
            <p:nvPr/>
          </p:nvSpPr>
          <p:spPr>
            <a:xfrm>
              <a:off x="5437233" y="2724737"/>
              <a:ext cx="2077085" cy="673735"/>
            </a:xfrm>
            <a:custGeom>
              <a:avLst/>
              <a:gdLst/>
              <a:ahLst/>
              <a:cxnLst/>
              <a:rect l="l" t="t" r="r" b="b"/>
              <a:pathLst>
                <a:path w="2077084" h="673735">
                  <a:moveTo>
                    <a:pt x="336694" y="0"/>
                  </a:moveTo>
                  <a:lnTo>
                    <a:pt x="0" y="336698"/>
                  </a:lnTo>
                  <a:lnTo>
                    <a:pt x="336694" y="673394"/>
                  </a:lnTo>
                  <a:lnTo>
                    <a:pt x="336694" y="505045"/>
                  </a:lnTo>
                  <a:lnTo>
                    <a:pt x="2076891" y="505045"/>
                  </a:lnTo>
                  <a:lnTo>
                    <a:pt x="2076891" y="168347"/>
                  </a:lnTo>
                  <a:lnTo>
                    <a:pt x="336694" y="168347"/>
                  </a:lnTo>
                  <a:lnTo>
                    <a:pt x="33669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object 16"/>
            <p:cNvSpPr/>
            <p:nvPr/>
          </p:nvSpPr>
          <p:spPr>
            <a:xfrm>
              <a:off x="5437232" y="2712211"/>
              <a:ext cx="2077085" cy="673735"/>
            </a:xfrm>
            <a:custGeom>
              <a:avLst/>
              <a:gdLst/>
              <a:ahLst/>
              <a:cxnLst/>
              <a:rect l="l" t="t" r="r" b="b"/>
              <a:pathLst>
                <a:path w="2077084" h="673735">
                  <a:moveTo>
                    <a:pt x="2076892" y="168348"/>
                  </a:moveTo>
                  <a:lnTo>
                    <a:pt x="336695" y="168348"/>
                  </a:lnTo>
                  <a:lnTo>
                    <a:pt x="336695" y="0"/>
                  </a:lnTo>
                  <a:lnTo>
                    <a:pt x="0" y="336698"/>
                  </a:lnTo>
                  <a:lnTo>
                    <a:pt x="336695" y="673395"/>
                  </a:lnTo>
                  <a:lnTo>
                    <a:pt x="336695" y="505046"/>
                  </a:lnTo>
                  <a:lnTo>
                    <a:pt x="2076892" y="505046"/>
                  </a:lnTo>
                  <a:lnTo>
                    <a:pt x="2076892" y="168348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object 17"/>
            <p:cNvSpPr txBox="1"/>
            <p:nvPr/>
          </p:nvSpPr>
          <p:spPr>
            <a:xfrm>
              <a:off x="6316172" y="2899426"/>
              <a:ext cx="4883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NO</a:t>
              </a:r>
              <a:r>
                <a:rPr kumimoji="0" sz="1800" b="0" i="0" u="none" strike="noStrike" kern="1200" cap="none" spc="-8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Y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99655" y="4125699"/>
            <a:ext cx="2077085" cy="673735"/>
            <a:chOff x="5437233" y="3336561"/>
            <a:chExt cx="2077085" cy="673735"/>
          </a:xfrm>
        </p:grpSpPr>
        <p:sp>
          <p:nvSpPr>
            <p:cNvPr id="19" name="object 18"/>
            <p:cNvSpPr/>
            <p:nvPr/>
          </p:nvSpPr>
          <p:spPr>
            <a:xfrm>
              <a:off x="5437233" y="3336561"/>
              <a:ext cx="2077085" cy="673735"/>
            </a:xfrm>
            <a:custGeom>
              <a:avLst/>
              <a:gdLst/>
              <a:ahLst/>
              <a:cxnLst/>
              <a:rect l="l" t="t" r="r" b="b"/>
              <a:pathLst>
                <a:path w="2077084" h="673735">
                  <a:moveTo>
                    <a:pt x="336694" y="0"/>
                  </a:moveTo>
                  <a:lnTo>
                    <a:pt x="0" y="336698"/>
                  </a:lnTo>
                  <a:lnTo>
                    <a:pt x="336694" y="673395"/>
                  </a:lnTo>
                  <a:lnTo>
                    <a:pt x="336694" y="505047"/>
                  </a:lnTo>
                  <a:lnTo>
                    <a:pt x="2076891" y="505047"/>
                  </a:lnTo>
                  <a:lnTo>
                    <a:pt x="2076891" y="168348"/>
                  </a:lnTo>
                  <a:lnTo>
                    <a:pt x="336694" y="168348"/>
                  </a:lnTo>
                  <a:lnTo>
                    <a:pt x="33669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object 20"/>
            <p:cNvSpPr txBox="1"/>
            <p:nvPr/>
          </p:nvSpPr>
          <p:spPr>
            <a:xfrm>
              <a:off x="6131227" y="3512073"/>
              <a:ext cx="8572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About</a:t>
              </a:r>
              <a:r>
                <a:rPr kumimoji="0" sz="1800" b="0" i="0" u="none" strike="noStrike" kern="1200" cap="none" spc="-8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f()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2028" y="4754558"/>
            <a:ext cx="8570946" cy="673735"/>
            <a:chOff x="449502" y="4635480"/>
            <a:chExt cx="8570946" cy="673735"/>
          </a:xfrm>
        </p:grpSpPr>
        <p:sp>
          <p:nvSpPr>
            <p:cNvPr id="8" name="object 4"/>
            <p:cNvSpPr txBox="1"/>
            <p:nvPr/>
          </p:nvSpPr>
          <p:spPr>
            <a:xfrm>
              <a:off x="449502" y="4777666"/>
              <a:ext cx="3345179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66725" marR="0" lvl="0" indent="-454025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 typeface="Wingdings"/>
                <a:buChar char=""/>
                <a:tabLst>
                  <a:tab pos="466725" algn="l"/>
                </a:tabLst>
                <a:defRPr/>
              </a:pPr>
              <a:r>
                <a:rPr kumimoji="0" sz="3200" b="0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Graphical</a:t>
              </a:r>
              <a:r>
                <a:rPr kumimoji="0" sz="3200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sz="32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models</a:t>
              </a:r>
              <a:endPara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390788" y="4635480"/>
              <a:ext cx="3629660" cy="673735"/>
              <a:chOff x="5408879" y="4285083"/>
              <a:chExt cx="3629660" cy="673735"/>
            </a:xfrm>
          </p:grpSpPr>
          <p:sp>
            <p:nvSpPr>
              <p:cNvPr id="22" name="object 21"/>
              <p:cNvSpPr/>
              <p:nvPr/>
            </p:nvSpPr>
            <p:spPr>
              <a:xfrm>
                <a:off x="5408879" y="4285083"/>
                <a:ext cx="3629660" cy="673735"/>
              </a:xfrm>
              <a:custGeom>
                <a:avLst/>
                <a:gdLst/>
                <a:ahLst/>
                <a:cxnLst/>
                <a:rect l="l" t="t" r="r" b="b"/>
                <a:pathLst>
                  <a:path w="3629659" h="673735">
                    <a:moveTo>
                      <a:pt x="336697" y="0"/>
                    </a:moveTo>
                    <a:lnTo>
                      <a:pt x="0" y="336697"/>
                    </a:lnTo>
                    <a:lnTo>
                      <a:pt x="336697" y="673395"/>
                    </a:lnTo>
                    <a:lnTo>
                      <a:pt x="336697" y="505045"/>
                    </a:lnTo>
                    <a:lnTo>
                      <a:pt x="3629245" y="505045"/>
                    </a:lnTo>
                    <a:lnTo>
                      <a:pt x="3629245" y="168348"/>
                    </a:lnTo>
                    <a:lnTo>
                      <a:pt x="336697" y="168348"/>
                    </a:lnTo>
                    <a:lnTo>
                      <a:pt x="336697" y="0"/>
                    </a:lnTo>
                    <a:close/>
                  </a:path>
                </a:pathLst>
              </a:custGeom>
              <a:solidFill>
                <a:srgbClr val="FFFF0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5408879" y="4285083"/>
                <a:ext cx="3629660" cy="673735"/>
                <a:chOff x="5408879" y="4285083"/>
                <a:chExt cx="3629660" cy="673735"/>
              </a:xfrm>
            </p:grpSpPr>
            <p:sp>
              <p:nvSpPr>
                <p:cNvPr id="23" name="object 22"/>
                <p:cNvSpPr/>
                <p:nvPr/>
              </p:nvSpPr>
              <p:spPr>
                <a:xfrm>
                  <a:off x="5408879" y="4285083"/>
                  <a:ext cx="3629660" cy="673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9659" h="673735">
                      <a:moveTo>
                        <a:pt x="3629246" y="168348"/>
                      </a:moveTo>
                      <a:lnTo>
                        <a:pt x="336697" y="168348"/>
                      </a:lnTo>
                      <a:lnTo>
                        <a:pt x="336697" y="0"/>
                      </a:lnTo>
                      <a:lnTo>
                        <a:pt x="0" y="336697"/>
                      </a:lnTo>
                      <a:lnTo>
                        <a:pt x="336697" y="673395"/>
                      </a:lnTo>
                      <a:lnTo>
                        <a:pt x="336697" y="505046"/>
                      </a:lnTo>
                      <a:lnTo>
                        <a:pt x="3629246" y="505046"/>
                      </a:lnTo>
                      <a:lnTo>
                        <a:pt x="3629246" y="168348"/>
                      </a:lnTo>
                      <a:close/>
                    </a:path>
                  </a:pathLst>
                </a:custGeom>
                <a:ln w="12700">
                  <a:solidFill>
                    <a:srgbClr val="E7E6E6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object 23"/>
                <p:cNvSpPr txBox="1"/>
                <p:nvPr/>
              </p:nvSpPr>
              <p:spPr>
                <a:xfrm>
                  <a:off x="5690680" y="4460002"/>
                  <a:ext cx="323405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About </a:t>
                  </a:r>
                  <a:r>
                    <a:rPr kumimoji="0" sz="1800" b="0" i="0" u="none" strike="noStrike" kern="1200" cap="none" spc="-1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interactions </a:t>
                  </a:r>
                  <a:r>
                    <a:rPr kumimoji="0" sz="1800" b="0" i="0" u="none" strike="noStrike" kern="1200" cap="none" spc="-5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among </a:t>
                  </a:r>
                  <a:r>
                    <a: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X1,…</a:t>
                  </a:r>
                  <a:r>
                    <a:rPr kumimoji="0" sz="1800" b="0" i="0" u="none" strike="noStrike" kern="1200" cap="none" spc="-3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 </a:t>
                  </a:r>
                  <a:r>
                    <a: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Xp</a:t>
                  </a:r>
                </a:p>
              </p:txBody>
            </p:sp>
          </p:grpSp>
        </p:grpSp>
      </p:grpSp>
      <p:grpSp>
        <p:nvGrpSpPr>
          <p:cNvPr id="31" name="组合 30"/>
          <p:cNvGrpSpPr/>
          <p:nvPr/>
        </p:nvGrpSpPr>
        <p:grpSpPr>
          <a:xfrm>
            <a:off x="5408879" y="5384616"/>
            <a:ext cx="3629660" cy="1100455"/>
            <a:chOff x="5408879" y="5121570"/>
            <a:chExt cx="3629660" cy="1100455"/>
          </a:xfrm>
        </p:grpSpPr>
        <p:sp>
          <p:nvSpPr>
            <p:cNvPr id="25" name="object 24"/>
            <p:cNvSpPr/>
            <p:nvPr/>
          </p:nvSpPr>
          <p:spPr>
            <a:xfrm>
              <a:off x="5408879" y="5121570"/>
              <a:ext cx="3629660" cy="1100455"/>
            </a:xfrm>
            <a:custGeom>
              <a:avLst/>
              <a:gdLst/>
              <a:ahLst/>
              <a:cxnLst/>
              <a:rect l="l" t="t" r="r" b="b"/>
              <a:pathLst>
                <a:path w="3629659" h="1100454">
                  <a:moveTo>
                    <a:pt x="317498" y="0"/>
                  </a:moveTo>
                  <a:lnTo>
                    <a:pt x="0" y="549970"/>
                  </a:lnTo>
                  <a:lnTo>
                    <a:pt x="317498" y="1099942"/>
                  </a:lnTo>
                  <a:lnTo>
                    <a:pt x="317498" y="824958"/>
                  </a:lnTo>
                  <a:lnTo>
                    <a:pt x="3629245" y="824958"/>
                  </a:lnTo>
                  <a:lnTo>
                    <a:pt x="3629245" y="274986"/>
                  </a:lnTo>
                  <a:lnTo>
                    <a:pt x="317498" y="274986"/>
                  </a:lnTo>
                  <a:lnTo>
                    <a:pt x="31749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object 26"/>
            <p:cNvSpPr txBox="1"/>
            <p:nvPr/>
          </p:nvSpPr>
          <p:spPr>
            <a:xfrm>
              <a:off x="5646367" y="5371353"/>
              <a:ext cx="3147060" cy="568325"/>
            </a:xfrm>
            <a:prstGeom prst="rect">
              <a:avLst/>
            </a:prstGeom>
          </p:spPr>
          <p:txBody>
            <a:bodyPr vert="horz" wrap="square" lIns="0" tIns="26670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2110"/>
                </a:lnSpc>
                <a:spcBef>
                  <a:spcPts val="2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Learn </a:t>
              </a:r>
              <a:r>
                <a:rPr kumimoji="0" sz="1800" b="0" i="0" u="none" strike="noStrike" kern="1200" cap="none" spc="-1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program to Interact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with its  </a:t>
              </a:r>
              <a:r>
                <a:rPr kumimoji="0" sz="1800" b="0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environment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3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5" dirty="0" err="1">
                <a:ea typeface="+mn-ea"/>
                <a:cs typeface="+mn-ea"/>
                <a:sym typeface="+mn-lt"/>
              </a:rPr>
              <a:t>Scikit</a:t>
            </a:r>
            <a:r>
              <a:rPr lang="en-US" altLang="zh-CN" spc="-15" dirty="0">
                <a:ea typeface="+mn-ea"/>
                <a:cs typeface="+mn-ea"/>
                <a:sym typeface="+mn-lt"/>
              </a:rPr>
              <a:t>-learn </a:t>
            </a:r>
            <a:r>
              <a:rPr lang="en-US" altLang="zh-CN" spc="-5" dirty="0">
                <a:ea typeface="+mn-ea"/>
                <a:cs typeface="+mn-ea"/>
                <a:sym typeface="+mn-lt"/>
              </a:rPr>
              <a:t>algorithm</a:t>
            </a:r>
            <a:r>
              <a:rPr lang="en-US" altLang="zh-CN" spc="-30" dirty="0">
                <a:ea typeface="+mn-ea"/>
                <a:cs typeface="+mn-ea"/>
                <a:sym typeface="+mn-lt"/>
              </a:rPr>
              <a:t> </a:t>
            </a:r>
            <a:r>
              <a:rPr lang="en-US" altLang="zh-CN" spc="-20" dirty="0">
                <a:ea typeface="+mn-ea"/>
                <a:cs typeface="+mn-ea"/>
                <a:sym typeface="+mn-lt"/>
              </a:rPr>
              <a:t>cheat-sheet</a:t>
            </a:r>
            <a:r>
              <a:rPr lang="en-US" altLang="zh-CN" dirty="0"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ea typeface="+mn-ea"/>
                <a:cs typeface="+mn-ea"/>
                <a:sym typeface="+mn-lt"/>
              </a:rPr>
            </a:br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360939" y="1243272"/>
            <a:ext cx="8201025" cy="5113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2831463" y="6089333"/>
            <a:ext cx="581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ea typeface="+mn-ea"/>
                <a:cs typeface="+mn-ea"/>
                <a:sym typeface="+mn-lt"/>
                <a:hlinkClick r:id="rId3"/>
              </a:rPr>
              <a:t>http://scikit-learn.org/stable/tutorial/machine_learning_map/</a:t>
            </a:r>
            <a:endParaRPr lang="en-US" sz="1800" dirty="0"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75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2020/2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Beilun Wang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FB758-60BF-4E88-A44B-832C9297871E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1260603" y="276859"/>
            <a:ext cx="2757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cs typeface="+mn-ea"/>
                <a:sym typeface="+mn-lt"/>
                <a:hlinkClick r:id="rId2"/>
              </a:rPr>
              <a:t>http://scikit-learn.org/stable/</a:t>
            </a:r>
            <a:endParaRPr sz="1800">
              <a:cs typeface="+mn-ea"/>
              <a:sym typeface="+mn-lt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9525" y="652512"/>
            <a:ext cx="9058275" cy="5803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91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bqjhfl0">
      <a:majorFont>
        <a:latin typeface="Calibri" panose="020F0302020204030204"/>
        <a:ea typeface="微软雅黑"/>
        <a:cs typeface=""/>
      </a:majorFont>
      <a:minorFont>
        <a:latin typeface="Calibri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solidFill>
              <a:srgbClr val="FF0000"/>
            </a:solidFill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7619</TotalTime>
  <Words>2022</Words>
  <Application>Microsoft Office PowerPoint</Application>
  <PresentationFormat>全屏显示(4:3)</PresentationFormat>
  <Paragraphs>604</Paragraphs>
  <Slides>68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等线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Office 主题​​</vt:lpstr>
      <vt:lpstr>PowerPoint 演示文稿</vt:lpstr>
      <vt:lpstr>Final Review</vt:lpstr>
      <vt:lpstr>Traditional Programming v.s. Machine Learning</vt:lpstr>
      <vt:lpstr>Objective</vt:lpstr>
      <vt:lpstr>Typical ML Application’s Pipeline</vt:lpstr>
      <vt:lpstr>Two Modes of Machine Learning</vt:lpstr>
      <vt:lpstr>Course Content Plan</vt:lpstr>
      <vt:lpstr>Scikit-learn algorithm cheat-sheet </vt:lpstr>
      <vt:lpstr>PowerPoint 演示文稿</vt:lpstr>
      <vt:lpstr>Machine Learning in a Nutshell</vt:lpstr>
      <vt:lpstr>The Five Tribes of Machine Learning</vt:lpstr>
      <vt:lpstr>Symbolists</vt:lpstr>
      <vt:lpstr>e.g., Decision Tree-building algorithms (1990s)</vt:lpstr>
      <vt:lpstr>Connectionists</vt:lpstr>
      <vt:lpstr>Deep Learning (CNN) in the 90’s</vt:lpstr>
      <vt:lpstr>Evolutionists</vt:lpstr>
      <vt:lpstr>Genetic Algorithms</vt:lpstr>
      <vt:lpstr>Bayesians</vt:lpstr>
      <vt:lpstr>Probabilistic Inference</vt:lpstr>
      <vt:lpstr>Reasoning with uncertainty</vt:lpstr>
      <vt:lpstr>Analyzers</vt:lpstr>
      <vt:lpstr>A little bit History</vt:lpstr>
      <vt:lpstr>Recommender Systems</vt:lpstr>
      <vt:lpstr>Summary of five tribes</vt:lpstr>
      <vt:lpstr>Final Review</vt:lpstr>
      <vt:lpstr>What we have covered (I)</vt:lpstr>
      <vt:lpstr>Scikit-learn : Regression</vt:lpstr>
      <vt:lpstr>A Dataset</vt:lpstr>
      <vt:lpstr>(1) Multivariate Linear Regression</vt:lpstr>
      <vt:lpstr>(2) Multivariate Linear Regression with basis Expansion</vt:lpstr>
      <vt:lpstr>(3) Regularized multivariate linear regression</vt:lpstr>
      <vt:lpstr>(4) Feature Selection</vt:lpstr>
      <vt:lpstr>(4) Feature Selection</vt:lpstr>
      <vt:lpstr>Final Review</vt:lpstr>
      <vt:lpstr>Scikit-learn: Classification </vt:lpstr>
      <vt:lpstr>What we have covered (II)</vt:lpstr>
      <vt:lpstr>Three major sections for classification</vt:lpstr>
      <vt:lpstr>PowerPoint 演示文稿</vt:lpstr>
      <vt:lpstr>(1) K-Nearest Neighbor</vt:lpstr>
      <vt:lpstr>(2) Support Vector Machine </vt:lpstr>
      <vt:lpstr>(3) Logistic Regression</vt:lpstr>
      <vt:lpstr>(4) Neural Network</vt:lpstr>
      <vt:lpstr>Deep Learning Way:  Learning features / Representation from data</vt:lpstr>
      <vt:lpstr>Some Recent DNN Trends</vt:lpstr>
      <vt:lpstr>(5) Generative Bayes Classifier</vt:lpstr>
      <vt:lpstr>(6) Decision Tree / Bagging DT </vt:lpstr>
      <vt:lpstr>(7) Random Forest</vt:lpstr>
      <vt:lpstr>(8) Boosting</vt:lpstr>
      <vt:lpstr>PowerPoint 演示文稿</vt:lpstr>
      <vt:lpstr>Final Review</vt:lpstr>
      <vt:lpstr>Then after classification</vt:lpstr>
      <vt:lpstr>What we have covered (III)</vt:lpstr>
      <vt:lpstr>PowerPoint 演示文稿</vt:lpstr>
      <vt:lpstr>(1) Principal Component Analysis (optional) </vt:lpstr>
      <vt:lpstr>PowerPoint 演示文稿</vt:lpstr>
      <vt:lpstr>(2) Hierarchical Clustering </vt:lpstr>
      <vt:lpstr>(3) K-means Clustering</vt:lpstr>
      <vt:lpstr>(4) GMM Clustering </vt:lpstr>
      <vt:lpstr>PowerPoint 演示文稿</vt:lpstr>
      <vt:lpstr>Final Review</vt:lpstr>
      <vt:lpstr>What we have covered (IV)</vt:lpstr>
      <vt:lpstr>PowerPoint 演示文稿</vt:lpstr>
      <vt:lpstr>PowerPoint 演示文稿</vt:lpstr>
      <vt:lpstr>Bias-Variance Trade-off for EPE</vt:lpstr>
      <vt:lpstr>Recap: Bias-Variance Tradeoff / Model Selection</vt:lpstr>
      <vt:lpstr>Logistic Regression vs. Naïve/ LDA</vt:lpstr>
      <vt:lpstr>What we have covered for each component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06-09</dc:title>
  <dc:creator>cyx590</dc:creator>
  <cp:lastModifiedBy>alter cherish</cp:lastModifiedBy>
  <cp:revision>292</cp:revision>
  <dcterms:created xsi:type="dcterms:W3CDTF">2019-04-07T06:41:07Z</dcterms:created>
  <dcterms:modified xsi:type="dcterms:W3CDTF">2020-05-24T03:20:42Z</dcterms:modified>
</cp:coreProperties>
</file>